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1.xml" ContentType="application/vnd.openxmlformats-officedocument.presentationml.tags+xml"/>
  <Override PartName="/ppt/charts/chart2.xml" ContentType="application/vnd.openxmlformats-officedocument.drawingml.chart+xml"/>
  <Override PartName="/ppt/theme/themeOverride1.xml" ContentType="application/vnd.openxmlformats-officedocument.themeOverrid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67" r:id="rId1"/>
  </p:sldMasterIdLst>
  <p:notesMasterIdLst>
    <p:notesMasterId r:id="rId30"/>
  </p:notesMasterIdLst>
  <p:handoutMasterIdLst>
    <p:handoutMasterId r:id="rId31"/>
  </p:handoutMasterIdLst>
  <p:sldIdLst>
    <p:sldId id="257" r:id="rId2"/>
    <p:sldId id="346" r:id="rId3"/>
    <p:sldId id="407" r:id="rId4"/>
    <p:sldId id="408" r:id="rId5"/>
    <p:sldId id="409" r:id="rId6"/>
    <p:sldId id="410" r:id="rId7"/>
    <p:sldId id="411" r:id="rId8"/>
    <p:sldId id="400" r:id="rId9"/>
    <p:sldId id="412" r:id="rId10"/>
    <p:sldId id="413" r:id="rId11"/>
    <p:sldId id="414" r:id="rId12"/>
    <p:sldId id="432" r:id="rId13"/>
    <p:sldId id="402" r:id="rId14"/>
    <p:sldId id="416" r:id="rId15"/>
    <p:sldId id="427" r:id="rId16"/>
    <p:sldId id="417" r:id="rId17"/>
    <p:sldId id="418" r:id="rId18"/>
    <p:sldId id="419" r:id="rId19"/>
    <p:sldId id="421" r:id="rId20"/>
    <p:sldId id="420" r:id="rId21"/>
    <p:sldId id="422" r:id="rId22"/>
    <p:sldId id="425" r:id="rId23"/>
    <p:sldId id="424" r:id="rId24"/>
    <p:sldId id="428" r:id="rId25"/>
    <p:sldId id="429" r:id="rId26"/>
    <p:sldId id="430" r:id="rId27"/>
    <p:sldId id="431" r:id="rId28"/>
    <p:sldId id="426" r:id="rId29"/>
  </p:sldIdLst>
  <p:sldSz cx="9144000" cy="6858000" type="screen4x3"/>
  <p:notesSz cx="9929813" cy="67976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61F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271" autoAdjust="0"/>
    <p:restoredTop sz="94147" autoAdjust="0"/>
  </p:normalViewPr>
  <p:slideViewPr>
    <p:cSldViewPr snapToGrid="0">
      <p:cViewPr varScale="1">
        <p:scale>
          <a:sx n="151" d="100"/>
          <a:sy n="151" d="100"/>
        </p:scale>
        <p:origin x="1032" y="200"/>
      </p:cViewPr>
      <p:guideLst/>
    </p:cSldViewPr>
  </p:slideViewPr>
  <p:outlineViewPr>
    <p:cViewPr>
      <p:scale>
        <a:sx n="33" d="100"/>
        <a:sy n="33" d="100"/>
      </p:scale>
      <p:origin x="0" y="-120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227" d="100"/>
          <a:sy n="227" d="100"/>
        </p:scale>
        <p:origin x="6680"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E:\Nutstore\&#25105;&#30340;&#22362;&#26524;&#20113;\&#20010;&#20154;&#25991;&#20214;\&#28165;&#21326;&#20116;&#36947;&#21475;\2025&#24180;&#26149;&#23395;&#23398;&#26399;\&#31532;&#19968;&#31456;\&#32654;&#22269;&#23545;&#21326;&#36827;&#20986;&#21475;.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_rels/chart3.xml.rels><?xml version="1.0" encoding="UTF-8" standalone="yes"?>
<Relationships xmlns="http://schemas.openxmlformats.org/package/2006/relationships"><Relationship Id="rId3" Type="http://schemas.openxmlformats.org/officeDocument/2006/relationships/oleObject" Target="file:///D:\&#25105;&#30340;&#22362;&#26524;&#20113;\&#20010;&#20154;&#25991;&#20214;\&#28165;&#21326;&#20116;&#36947;&#21475;\&#30740;&#31350;&#39033;&#30446;\&#36152;&#26131;&#25112;\data%20facts\&#32654;&#22269;&#25237;&#36164;\privsatime.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Sheet1!$F$1</c:f>
              <c:strCache>
                <c:ptCount val="1"/>
                <c:pt idx="0">
                  <c:v>中国出口占比</c:v>
                </c:pt>
              </c:strCache>
            </c:strRef>
          </c:tx>
          <c:spPr>
            <a:ln w="28575" cap="rnd">
              <a:solidFill>
                <a:schemeClr val="accent1"/>
              </a:solidFill>
              <a:round/>
            </a:ln>
            <a:effectLst/>
          </c:spPr>
          <c:marker>
            <c:symbol val="none"/>
          </c:marker>
          <c:dPt>
            <c:idx val="20"/>
            <c:marker>
              <c:symbol val="circle"/>
              <c:size val="5"/>
              <c:spPr>
                <a:solidFill>
                  <a:schemeClr val="accent1"/>
                </a:solidFill>
                <a:ln w="9525">
                  <a:solidFill>
                    <a:schemeClr val="accent1"/>
                  </a:solidFill>
                </a:ln>
                <a:effectLst/>
              </c:spPr>
            </c:marker>
            <c:bubble3D val="0"/>
            <c:extLst>
              <c:ext xmlns:c16="http://schemas.microsoft.com/office/drawing/2014/chart" uri="{C3380CC4-5D6E-409C-BE32-E72D297353CC}">
                <c16:uniqueId val="{00000000-EDE6-8A49-931F-CE7A84C4A117}"/>
              </c:ext>
            </c:extLst>
          </c:dPt>
          <c:dLbls>
            <c:dLbl>
              <c:idx val="17"/>
              <c:layout>
                <c:manualLayout>
                  <c:x val="-8.879192517311317E-2"/>
                  <c:y val="-6.3872289681128472E-2"/>
                </c:manualLayout>
              </c:layout>
              <c:tx>
                <c:rich>
                  <a:bodyPr rot="0" spcFirstLastPara="1" vertOverflow="ellipsis" vert="horz" wrap="square" anchor="ctr" anchorCtr="1"/>
                  <a:lstStyle/>
                  <a:p>
                    <a:pPr>
                      <a:defRPr sz="1400" b="0" i="0" u="none" strike="noStrike" kern="1200" baseline="0">
                        <a:solidFill>
                          <a:schemeClr val="tx1">
                            <a:lumMod val="75000"/>
                            <a:lumOff val="25000"/>
                          </a:schemeClr>
                        </a:solidFill>
                        <a:latin typeface="Times New Roman" panose="02020603050405020304" pitchFamily="18" charset="0"/>
                        <a:ea typeface="宋体" panose="02010600030101010101" pitchFamily="2" charset="-122"/>
                        <a:cs typeface="+mn-cs"/>
                      </a:defRPr>
                    </a:pPr>
                    <a:r>
                      <a:rPr lang="en-US" altLang="zh-CN" sz="1400" dirty="0"/>
                      <a:t>Share of US</a:t>
                    </a:r>
                    <a:r>
                      <a:rPr lang="en-US" altLang="zh-CN" sz="1400" baseline="0" dirty="0"/>
                      <a:t> Export that goes to China</a:t>
                    </a:r>
                    <a:endParaRPr lang="en-US" altLang="zh-CN" sz="1400" dirty="0"/>
                  </a:p>
                </c:rich>
              </c:tx>
              <c:spPr>
                <a:noFill/>
                <a:ln>
                  <a:noFill/>
                </a:ln>
                <a:effectLst/>
              </c:spPr>
              <c:txPr>
                <a:bodyPr rot="0" spcFirstLastPara="1" vertOverflow="ellipsis" vert="horz" wrap="square" anchor="ctr" anchorCtr="1"/>
                <a:lstStyle/>
                <a:p>
                  <a:pPr>
                    <a:defRPr sz="1400" b="0" i="0" u="none" strike="noStrike" kern="1200" baseline="0">
                      <a:solidFill>
                        <a:schemeClr val="tx1">
                          <a:lumMod val="75000"/>
                          <a:lumOff val="25000"/>
                        </a:schemeClr>
                      </a:solidFill>
                      <a:latin typeface="Times New Roman" panose="02020603050405020304" pitchFamily="18" charset="0"/>
                      <a:ea typeface="宋体" panose="02010600030101010101" pitchFamily="2" charset="-122"/>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40916764899866431"/>
                      <c:h val="7.6587043002169147E-2"/>
                    </c:manualLayout>
                  </c15:layout>
                  <c15:showDataLabelsRange val="0"/>
                </c:ext>
                <c:ext xmlns:c16="http://schemas.microsoft.com/office/drawing/2014/chart" uri="{C3380CC4-5D6E-409C-BE32-E72D297353CC}">
                  <c16:uniqueId val="{00000001-EDE6-8A49-931F-CE7A84C4A117}"/>
                </c:ext>
              </c:extLst>
            </c:dLbl>
            <c:dLbl>
              <c:idx val="20"/>
              <c:layout>
                <c:manualLayout>
                  <c:x val="-1.2808195954506095E-2"/>
                  <c:y val="3.1936442076476966E-2"/>
                </c:manualLayout>
              </c:layout>
              <c:spPr>
                <a:noFill/>
                <a:ln>
                  <a:noFill/>
                </a:ln>
                <a:effectLst/>
              </c:spPr>
              <c:txPr>
                <a:bodyPr rot="0" spcFirstLastPara="1" vertOverflow="ellipsis" vert="horz" wrap="square" lIns="38100" tIns="19050" rIns="38100" bIns="19050" anchor="ctr" anchorCtr="1">
                  <a:noAutofit/>
                </a:bodyPr>
                <a:lstStyle/>
                <a:p>
                  <a:pPr>
                    <a:defRPr sz="1100" b="0" i="0" u="none" strike="noStrike" kern="1200" baseline="0">
                      <a:solidFill>
                        <a:schemeClr val="tx1">
                          <a:lumMod val="75000"/>
                          <a:lumOff val="25000"/>
                        </a:schemeClr>
                      </a:solidFill>
                      <a:latin typeface="Times New Roman" panose="02020603050405020304" pitchFamily="18" charset="0"/>
                      <a:ea typeface="宋体" panose="02010600030101010101" pitchFamily="2" charset="-122"/>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6.1466633237611396E-2"/>
                      <c:h val="6.1257642195923112E-2"/>
                    </c:manualLayout>
                  </c15:layout>
                </c:ext>
                <c:ext xmlns:c16="http://schemas.microsoft.com/office/drawing/2014/chart" uri="{C3380CC4-5D6E-409C-BE32-E72D297353CC}">
                  <c16:uniqueId val="{00000000-EDE6-8A49-931F-CE7A84C4A117}"/>
                </c:ext>
              </c:extLst>
            </c:dLbl>
            <c:spPr>
              <a:noFill/>
              <a:ln>
                <a:noFill/>
              </a:ln>
              <a:effectLst/>
            </c:spPr>
            <c:txPr>
              <a:bodyPr rot="0" spcFirstLastPara="1" vertOverflow="ellipsis" vert="horz" wrap="square" anchor="ctr" anchorCtr="1"/>
              <a:lstStyle/>
              <a:p>
                <a:pPr>
                  <a:defRPr sz="1100" b="0" i="0" u="none" strike="noStrike" kern="1200" baseline="0">
                    <a:solidFill>
                      <a:schemeClr val="tx1">
                        <a:lumMod val="75000"/>
                        <a:lumOff val="25000"/>
                      </a:schemeClr>
                    </a:solidFill>
                    <a:latin typeface="Times New Roman" panose="02020603050405020304" pitchFamily="18" charset="0"/>
                    <a:ea typeface="宋体" panose="02010600030101010101" pitchFamily="2" charset="-122"/>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2003</c:v>
                </c:pt>
                <c:pt idx="1">
                  <c:v>2004</c:v>
                </c:pt>
                <c:pt idx="2">
                  <c:v>2005</c:v>
                </c:pt>
                <c:pt idx="3">
                  <c:v>2006</c:v>
                </c:pt>
                <c:pt idx="4">
                  <c:v>2007</c:v>
                </c:pt>
                <c:pt idx="5">
                  <c:v>2008</c:v>
                </c:pt>
                <c:pt idx="6">
                  <c:v>2009</c:v>
                </c:pt>
                <c:pt idx="7">
                  <c:v>2010</c:v>
                </c:pt>
                <c:pt idx="8">
                  <c:v>2011</c:v>
                </c:pt>
                <c:pt idx="9">
                  <c:v>2012</c:v>
                </c:pt>
                <c:pt idx="10">
                  <c:v>2013</c:v>
                </c:pt>
                <c:pt idx="11">
                  <c:v>2014</c:v>
                </c:pt>
                <c:pt idx="12">
                  <c:v>2015</c:v>
                </c:pt>
                <c:pt idx="13">
                  <c:v>2016</c:v>
                </c:pt>
                <c:pt idx="14">
                  <c:v>2017</c:v>
                </c:pt>
                <c:pt idx="15">
                  <c:v>2018</c:v>
                </c:pt>
                <c:pt idx="16">
                  <c:v>2019</c:v>
                </c:pt>
                <c:pt idx="17">
                  <c:v>2020</c:v>
                </c:pt>
                <c:pt idx="18">
                  <c:v>2021</c:v>
                </c:pt>
                <c:pt idx="19">
                  <c:v>2022</c:v>
                </c:pt>
                <c:pt idx="20">
                  <c:v>2023</c:v>
                </c:pt>
              </c:strCache>
            </c:strRef>
          </c:cat>
          <c:val>
            <c:numRef>
              <c:f>Sheet1!$F$2:$F$22</c:f>
              <c:numCache>
                <c:formatCode>0%</c:formatCode>
                <c:ptCount val="21"/>
                <c:pt idx="0">
                  <c:v>3.3678731280138027E-2</c:v>
                </c:pt>
                <c:pt idx="1">
                  <c:v>3.6157244118754921E-2</c:v>
                </c:pt>
                <c:pt idx="2">
                  <c:v>3.9244972717833407E-2</c:v>
                </c:pt>
                <c:pt idx="3">
                  <c:v>4.4290572824559712E-2</c:v>
                </c:pt>
                <c:pt idx="4">
                  <c:v>4.616528632027047E-2</c:v>
                </c:pt>
                <c:pt idx="5">
                  <c:v>4.6645032996573285E-2</c:v>
                </c:pt>
                <c:pt idx="6">
                  <c:v>5.4474156073109355E-2</c:v>
                </c:pt>
                <c:pt idx="7">
                  <c:v>6.0660570842591008E-2</c:v>
                </c:pt>
                <c:pt idx="8">
                  <c:v>6.0974028155136896E-2</c:v>
                </c:pt>
                <c:pt idx="9">
                  <c:v>6.3051819103669804E-2</c:v>
                </c:pt>
                <c:pt idx="10">
                  <c:v>6.8339702073518846E-2</c:v>
                </c:pt>
                <c:pt idx="11">
                  <c:v>6.9536469511392349E-2</c:v>
                </c:pt>
                <c:pt idx="12">
                  <c:v>7.1611090601540348E-2</c:v>
                </c:pt>
                <c:pt idx="13">
                  <c:v>7.559138959597006E-2</c:v>
                </c:pt>
                <c:pt idx="14">
                  <c:v>7.8461843008658258E-2</c:v>
                </c:pt>
                <c:pt idx="15">
                  <c:v>7.1031936760510089E-2</c:v>
                </c:pt>
                <c:pt idx="16">
                  <c:v>6.5772524266811613E-2</c:v>
                </c:pt>
                <c:pt idx="17">
                  <c:v>7.6990593695706822E-2</c:v>
                </c:pt>
                <c:pt idx="18">
                  <c:v>7.477238620477189E-2</c:v>
                </c:pt>
                <c:pt idx="19">
                  <c:v>6.4934090718413634E-2</c:v>
                </c:pt>
                <c:pt idx="20">
                  <c:v>6.3650947843230193E-2</c:v>
                </c:pt>
              </c:numCache>
            </c:numRef>
          </c:val>
          <c:smooth val="0"/>
          <c:extLst>
            <c:ext xmlns:c16="http://schemas.microsoft.com/office/drawing/2014/chart" uri="{C3380CC4-5D6E-409C-BE32-E72D297353CC}">
              <c16:uniqueId val="{00000002-EDE6-8A49-931F-CE7A84C4A117}"/>
            </c:ext>
          </c:extLst>
        </c:ser>
        <c:ser>
          <c:idx val="1"/>
          <c:order val="1"/>
          <c:tx>
            <c:strRef>
              <c:f>Sheet1!$G$1</c:f>
              <c:strCache>
                <c:ptCount val="1"/>
                <c:pt idx="0">
                  <c:v>中国进口占比</c:v>
                </c:pt>
              </c:strCache>
            </c:strRef>
          </c:tx>
          <c:spPr>
            <a:ln w="28575" cap="rnd">
              <a:solidFill>
                <a:schemeClr val="accent2"/>
              </a:solidFill>
              <a:round/>
            </a:ln>
            <a:effectLst/>
          </c:spPr>
          <c:marker>
            <c:symbol val="none"/>
          </c:marker>
          <c:dPt>
            <c:idx val="20"/>
            <c:marker>
              <c:symbol val="circle"/>
              <c:size val="5"/>
              <c:spPr>
                <a:solidFill>
                  <a:schemeClr val="accent2"/>
                </a:solidFill>
                <a:ln w="9525">
                  <a:solidFill>
                    <a:schemeClr val="accent2"/>
                  </a:solidFill>
                </a:ln>
                <a:effectLst/>
              </c:spPr>
            </c:marker>
            <c:bubble3D val="0"/>
            <c:extLst>
              <c:ext xmlns:c16="http://schemas.microsoft.com/office/drawing/2014/chart" uri="{C3380CC4-5D6E-409C-BE32-E72D297353CC}">
                <c16:uniqueId val="{00000003-EDE6-8A49-931F-CE7A84C4A117}"/>
              </c:ext>
            </c:extLst>
          </c:dPt>
          <c:dLbls>
            <c:dLbl>
              <c:idx val="16"/>
              <c:layout>
                <c:manualLayout>
                  <c:x val="-3.2660878373934346E-2"/>
                  <c:y val="7.5848315579280332E-2"/>
                </c:manualLayout>
              </c:layout>
              <c:tx>
                <c:rich>
                  <a:bodyPr/>
                  <a:lstStyle/>
                  <a:p>
                    <a:r>
                      <a:rPr lang="en-US" altLang="zh-CN" sz="1400" b="0" i="0" u="none" strike="noStrike" kern="1200" baseline="0" dirty="0">
                        <a:solidFill>
                          <a:prstClr val="black">
                            <a:lumMod val="75000"/>
                            <a:lumOff val="25000"/>
                          </a:prstClr>
                        </a:solidFill>
                        <a:latin typeface="Times New Roman" panose="02020603050405020304" pitchFamily="18" charset="0"/>
                        <a:ea typeface="宋体" panose="02010600030101010101" pitchFamily="2" charset="-122"/>
                      </a:rPr>
                      <a:t>Share of </a:t>
                    </a:r>
                    <a:r>
                      <a:rPr lang="en-US" altLang="zh-CN" sz="1400" dirty="0"/>
                      <a:t>Chinese</a:t>
                    </a:r>
                    <a:r>
                      <a:rPr lang="en-US" altLang="zh-CN" sz="1400" baseline="0" dirty="0"/>
                      <a:t> goods</a:t>
                    </a:r>
                    <a:r>
                      <a:rPr lang="en-US" altLang="zh-CN" sz="1400" dirty="0"/>
                      <a:t> in US Import</a:t>
                    </a:r>
                  </a:p>
                </c:rich>
              </c:tx>
              <c:showLegendKey val="0"/>
              <c:showVal val="1"/>
              <c:showCatName val="0"/>
              <c:showSerName val="0"/>
              <c:showPercent val="0"/>
              <c:showBubbleSize val="0"/>
              <c:extLst>
                <c:ext xmlns:c15="http://schemas.microsoft.com/office/drawing/2012/chart" uri="{CE6537A1-D6FC-4f65-9D91-7224C49458BB}">
                  <c15:layout>
                    <c:manualLayout>
                      <c:w val="0.36503362732353611"/>
                      <c:h val="0.1092615014180417"/>
                    </c:manualLayout>
                  </c15:layout>
                  <c15:showDataLabelsRange val="0"/>
                </c:ext>
                <c:ext xmlns:c16="http://schemas.microsoft.com/office/drawing/2014/chart" uri="{C3380CC4-5D6E-409C-BE32-E72D297353CC}">
                  <c16:uniqueId val="{00000004-EDE6-8A49-931F-CE7A84C4A117}"/>
                </c:ext>
              </c:extLst>
            </c:dLbl>
            <c:dLbl>
              <c:idx val="20"/>
              <c:layout>
                <c:manualLayout>
                  <c:x val="-5.123278381802438E-3"/>
                  <c:y val="3.592814371257484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EDE6-8A49-931F-CE7A84C4A117}"/>
                </c:ext>
              </c:extLst>
            </c:dLbl>
            <c:spPr>
              <a:noFill/>
              <a:ln>
                <a:noFill/>
              </a:ln>
              <a:effectLst/>
            </c:spPr>
            <c:txPr>
              <a:bodyPr rot="0" spcFirstLastPara="1" vertOverflow="ellipsis" vert="horz" wrap="square" anchor="ctr" anchorCtr="1"/>
              <a:lstStyle/>
              <a:p>
                <a:pPr>
                  <a:defRPr sz="1100" b="0" i="0" u="none" strike="noStrike" kern="1200" baseline="0">
                    <a:solidFill>
                      <a:schemeClr val="tx1">
                        <a:lumMod val="75000"/>
                        <a:lumOff val="25000"/>
                      </a:schemeClr>
                    </a:solidFill>
                    <a:latin typeface="Times New Roman" panose="02020603050405020304" pitchFamily="18" charset="0"/>
                    <a:ea typeface="宋体" panose="02010600030101010101" pitchFamily="2" charset="-122"/>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2003</c:v>
                </c:pt>
                <c:pt idx="1">
                  <c:v>2004</c:v>
                </c:pt>
                <c:pt idx="2">
                  <c:v>2005</c:v>
                </c:pt>
                <c:pt idx="3">
                  <c:v>2006</c:v>
                </c:pt>
                <c:pt idx="4">
                  <c:v>2007</c:v>
                </c:pt>
                <c:pt idx="5">
                  <c:v>2008</c:v>
                </c:pt>
                <c:pt idx="6">
                  <c:v>2009</c:v>
                </c:pt>
                <c:pt idx="7">
                  <c:v>2010</c:v>
                </c:pt>
                <c:pt idx="8">
                  <c:v>2011</c:v>
                </c:pt>
                <c:pt idx="9">
                  <c:v>2012</c:v>
                </c:pt>
                <c:pt idx="10">
                  <c:v>2013</c:v>
                </c:pt>
                <c:pt idx="11">
                  <c:v>2014</c:v>
                </c:pt>
                <c:pt idx="12">
                  <c:v>2015</c:v>
                </c:pt>
                <c:pt idx="13">
                  <c:v>2016</c:v>
                </c:pt>
                <c:pt idx="14">
                  <c:v>2017</c:v>
                </c:pt>
                <c:pt idx="15">
                  <c:v>2018</c:v>
                </c:pt>
                <c:pt idx="16">
                  <c:v>2019</c:v>
                </c:pt>
                <c:pt idx="17">
                  <c:v>2020</c:v>
                </c:pt>
                <c:pt idx="18">
                  <c:v>2021</c:v>
                </c:pt>
                <c:pt idx="19">
                  <c:v>2022</c:v>
                </c:pt>
                <c:pt idx="20">
                  <c:v>2023</c:v>
                </c:pt>
              </c:strCache>
            </c:strRef>
          </c:cat>
          <c:val>
            <c:numRef>
              <c:f>Sheet1!$G$2:$G$22</c:f>
              <c:numCache>
                <c:formatCode>0%</c:formatCode>
                <c:ptCount val="21"/>
                <c:pt idx="0">
                  <c:v>0.10297363799822754</c:v>
                </c:pt>
                <c:pt idx="1">
                  <c:v>0.11415952484544323</c:v>
                </c:pt>
                <c:pt idx="2">
                  <c:v>0.12539111424295771</c:v>
                </c:pt>
                <c:pt idx="3">
                  <c:v>0.13378627291390482</c:v>
                </c:pt>
                <c:pt idx="4">
                  <c:v>0.14050402835639095</c:v>
                </c:pt>
                <c:pt idx="5">
                  <c:v>0.13679030233386003</c:v>
                </c:pt>
                <c:pt idx="6">
                  <c:v>0.15463509835914635</c:v>
                </c:pt>
                <c:pt idx="7">
                  <c:v>0.15897023120669426</c:v>
                </c:pt>
                <c:pt idx="8">
                  <c:v>0.15317407899116184</c:v>
                </c:pt>
                <c:pt idx="9">
                  <c:v>0.15875550190220594</c:v>
                </c:pt>
                <c:pt idx="10">
                  <c:v>0.16528912145079208</c:v>
                </c:pt>
                <c:pt idx="11">
                  <c:v>0.16845294006812289</c:v>
                </c:pt>
                <c:pt idx="12">
                  <c:v>0.18029488149969294</c:v>
                </c:pt>
                <c:pt idx="13">
                  <c:v>0.17634862856130357</c:v>
                </c:pt>
                <c:pt idx="14">
                  <c:v>0.18003067237065137</c:v>
                </c:pt>
                <c:pt idx="15">
                  <c:v>0.17888939548364544</c:v>
                </c:pt>
                <c:pt idx="16">
                  <c:v>0.15117961663666776</c:v>
                </c:pt>
                <c:pt idx="17">
                  <c:v>0.15944485787739024</c:v>
                </c:pt>
                <c:pt idx="18">
                  <c:v>0.15397275884348957</c:v>
                </c:pt>
                <c:pt idx="19">
                  <c:v>0.14144939205610607</c:v>
                </c:pt>
                <c:pt idx="20">
                  <c:v>0.11607519057060856</c:v>
                </c:pt>
              </c:numCache>
            </c:numRef>
          </c:val>
          <c:smooth val="0"/>
          <c:extLst>
            <c:ext xmlns:c16="http://schemas.microsoft.com/office/drawing/2014/chart" uri="{C3380CC4-5D6E-409C-BE32-E72D297353CC}">
              <c16:uniqueId val="{00000005-EDE6-8A49-931F-CE7A84C4A117}"/>
            </c:ext>
          </c:extLst>
        </c:ser>
        <c:dLbls>
          <c:showLegendKey val="0"/>
          <c:showVal val="0"/>
          <c:showCatName val="0"/>
          <c:showSerName val="0"/>
          <c:showPercent val="0"/>
          <c:showBubbleSize val="0"/>
        </c:dLbls>
        <c:smooth val="0"/>
        <c:axId val="359855135"/>
        <c:axId val="359856575"/>
      </c:lineChart>
      <c:catAx>
        <c:axId val="359855135"/>
        <c:scaling>
          <c:orientation val="minMax"/>
        </c:scaling>
        <c:delete val="0"/>
        <c:axPos val="b"/>
        <c:numFmt formatCode="General" sourceLinked="1"/>
        <c:majorTickMark val="in"/>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宋体" panose="02010600030101010101" pitchFamily="2" charset="-122"/>
                <a:cs typeface="+mn-cs"/>
              </a:defRPr>
            </a:pPr>
            <a:endParaRPr lang="en-US"/>
          </a:p>
        </c:txPr>
        <c:crossAx val="359856575"/>
        <c:crosses val="autoZero"/>
        <c:auto val="1"/>
        <c:lblAlgn val="ctr"/>
        <c:lblOffset val="100"/>
        <c:noMultiLvlLbl val="0"/>
      </c:catAx>
      <c:valAx>
        <c:axId val="359856575"/>
        <c:scaling>
          <c:orientation val="minMax"/>
        </c:scaling>
        <c:delete val="0"/>
        <c:axPos val="l"/>
        <c:numFmt formatCode="0%" sourceLinked="1"/>
        <c:majorTickMark val="in"/>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宋体" panose="02010600030101010101" pitchFamily="2" charset="-122"/>
                <a:cs typeface="+mn-cs"/>
              </a:defRPr>
            </a:pPr>
            <a:endParaRPr lang="en-US"/>
          </a:p>
        </c:txPr>
        <c:crossAx val="359855135"/>
        <c:crosses val="autoZero"/>
        <c:crossBetween val="between"/>
        <c:majorUnit val="5.000000000000001E-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baseline="0">
          <a:latin typeface="Times New Roman" panose="02020603050405020304" pitchFamily="18" charset="0"/>
          <a:ea typeface="宋体" panose="02010600030101010101" pitchFamily="2" charset="-122"/>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中文版!$B$1</c:f>
              <c:strCache>
                <c:ptCount val="1"/>
                <c:pt idx="0">
                  <c:v>Manuf. Output (2010Q1=100)</c:v>
                </c:pt>
              </c:strCache>
            </c:strRef>
          </c:tx>
          <c:spPr>
            <a:ln w="28575" cap="rnd">
              <a:solidFill>
                <a:schemeClr val="accent1"/>
              </a:solidFill>
              <a:round/>
            </a:ln>
            <a:effectLst/>
          </c:spPr>
          <c:marker>
            <c:symbol val="none"/>
          </c:marker>
          <c:cat>
            <c:numRef>
              <c:f>中文版!$A$2:$A$72</c:f>
              <c:numCache>
                <c:formatCode>yyyy\-mm\-dd</c:formatCode>
                <c:ptCount val="71"/>
                <c:pt idx="0">
                  <c:v>39083</c:v>
                </c:pt>
                <c:pt idx="1">
                  <c:v>39173</c:v>
                </c:pt>
                <c:pt idx="2">
                  <c:v>39264</c:v>
                </c:pt>
                <c:pt idx="3">
                  <c:v>39356</c:v>
                </c:pt>
                <c:pt idx="4">
                  <c:v>39448</c:v>
                </c:pt>
                <c:pt idx="5">
                  <c:v>39539</c:v>
                </c:pt>
                <c:pt idx="6">
                  <c:v>39630</c:v>
                </c:pt>
                <c:pt idx="7">
                  <c:v>39722</c:v>
                </c:pt>
                <c:pt idx="8">
                  <c:v>39814</c:v>
                </c:pt>
                <c:pt idx="9">
                  <c:v>39904</c:v>
                </c:pt>
                <c:pt idx="10">
                  <c:v>39995</c:v>
                </c:pt>
                <c:pt idx="11">
                  <c:v>40087</c:v>
                </c:pt>
                <c:pt idx="12">
                  <c:v>40179</c:v>
                </c:pt>
                <c:pt idx="13">
                  <c:v>40269</c:v>
                </c:pt>
                <c:pt idx="14">
                  <c:v>40360</c:v>
                </c:pt>
                <c:pt idx="15">
                  <c:v>40452</c:v>
                </c:pt>
                <c:pt idx="16">
                  <c:v>40544</c:v>
                </c:pt>
                <c:pt idx="17">
                  <c:v>40634</c:v>
                </c:pt>
                <c:pt idx="18">
                  <c:v>40725</c:v>
                </c:pt>
                <c:pt idx="19">
                  <c:v>40817</c:v>
                </c:pt>
                <c:pt idx="20">
                  <c:v>40909</c:v>
                </c:pt>
                <c:pt idx="21">
                  <c:v>41000</c:v>
                </c:pt>
                <c:pt idx="22">
                  <c:v>41091</c:v>
                </c:pt>
                <c:pt idx="23">
                  <c:v>41183</c:v>
                </c:pt>
                <c:pt idx="24">
                  <c:v>41275</c:v>
                </c:pt>
                <c:pt idx="25">
                  <c:v>41365</c:v>
                </c:pt>
                <c:pt idx="26">
                  <c:v>41456</c:v>
                </c:pt>
                <c:pt idx="27">
                  <c:v>41548</c:v>
                </c:pt>
                <c:pt idx="28">
                  <c:v>41640</c:v>
                </c:pt>
                <c:pt idx="29">
                  <c:v>41730</c:v>
                </c:pt>
                <c:pt idx="30">
                  <c:v>41821</c:v>
                </c:pt>
                <c:pt idx="31">
                  <c:v>41913</c:v>
                </c:pt>
                <c:pt idx="32">
                  <c:v>42005</c:v>
                </c:pt>
                <c:pt idx="33">
                  <c:v>42095</c:v>
                </c:pt>
                <c:pt idx="34">
                  <c:v>42186</c:v>
                </c:pt>
                <c:pt idx="35">
                  <c:v>42278</c:v>
                </c:pt>
                <c:pt idx="36">
                  <c:v>42370</c:v>
                </c:pt>
                <c:pt idx="37">
                  <c:v>42461</c:v>
                </c:pt>
                <c:pt idx="38">
                  <c:v>42552</c:v>
                </c:pt>
                <c:pt idx="39">
                  <c:v>42644</c:v>
                </c:pt>
                <c:pt idx="40">
                  <c:v>42736</c:v>
                </c:pt>
                <c:pt idx="41">
                  <c:v>42826</c:v>
                </c:pt>
                <c:pt idx="42">
                  <c:v>42917</c:v>
                </c:pt>
                <c:pt idx="43">
                  <c:v>43009</c:v>
                </c:pt>
                <c:pt idx="44">
                  <c:v>43101</c:v>
                </c:pt>
                <c:pt idx="45">
                  <c:v>43191</c:v>
                </c:pt>
                <c:pt idx="46">
                  <c:v>43282</c:v>
                </c:pt>
                <c:pt idx="47">
                  <c:v>43374</c:v>
                </c:pt>
                <c:pt idx="48">
                  <c:v>43466</c:v>
                </c:pt>
                <c:pt idx="49">
                  <c:v>43556</c:v>
                </c:pt>
                <c:pt idx="50">
                  <c:v>43647</c:v>
                </c:pt>
                <c:pt idx="51">
                  <c:v>43739</c:v>
                </c:pt>
                <c:pt idx="52">
                  <c:v>43831</c:v>
                </c:pt>
                <c:pt idx="53">
                  <c:v>43922</c:v>
                </c:pt>
                <c:pt idx="54">
                  <c:v>44013</c:v>
                </c:pt>
                <c:pt idx="55">
                  <c:v>44105</c:v>
                </c:pt>
                <c:pt idx="56">
                  <c:v>44197</c:v>
                </c:pt>
                <c:pt idx="57">
                  <c:v>44287</c:v>
                </c:pt>
                <c:pt idx="58">
                  <c:v>44378</c:v>
                </c:pt>
                <c:pt idx="59">
                  <c:v>44470</c:v>
                </c:pt>
                <c:pt idx="60">
                  <c:v>44562</c:v>
                </c:pt>
                <c:pt idx="61">
                  <c:v>44652</c:v>
                </c:pt>
                <c:pt idx="62">
                  <c:v>44743</c:v>
                </c:pt>
                <c:pt idx="63">
                  <c:v>44835</c:v>
                </c:pt>
                <c:pt idx="64">
                  <c:v>44927</c:v>
                </c:pt>
                <c:pt idx="65">
                  <c:v>45017</c:v>
                </c:pt>
                <c:pt idx="66">
                  <c:v>45108</c:v>
                </c:pt>
                <c:pt idx="67">
                  <c:v>45200</c:v>
                </c:pt>
                <c:pt idx="68">
                  <c:v>45292</c:v>
                </c:pt>
                <c:pt idx="69">
                  <c:v>45383</c:v>
                </c:pt>
                <c:pt idx="70">
                  <c:v>45474</c:v>
                </c:pt>
              </c:numCache>
            </c:numRef>
          </c:cat>
          <c:val>
            <c:numRef>
              <c:f>中文版!$B$2:$B$72</c:f>
              <c:numCache>
                <c:formatCode>0.0</c:formatCode>
                <c:ptCount val="71"/>
                <c:pt idx="0">
                  <c:v>113.36333999999999</c:v>
                </c:pt>
                <c:pt idx="1">
                  <c:v>114.99892</c:v>
                </c:pt>
                <c:pt idx="2">
                  <c:v>115.24294999999999</c:v>
                </c:pt>
                <c:pt idx="3">
                  <c:v>115.73102</c:v>
                </c:pt>
                <c:pt idx="4">
                  <c:v>114.95011</c:v>
                </c:pt>
                <c:pt idx="5">
                  <c:v>112.59327999999999</c:v>
                </c:pt>
                <c:pt idx="6">
                  <c:v>108.59761</c:v>
                </c:pt>
                <c:pt idx="7">
                  <c:v>102.38285999999999</c:v>
                </c:pt>
                <c:pt idx="8">
                  <c:v>95.927329999999998</c:v>
                </c:pt>
                <c:pt idx="9">
                  <c:v>93.841650000000001</c:v>
                </c:pt>
                <c:pt idx="10">
                  <c:v>96.314530000000005</c:v>
                </c:pt>
                <c:pt idx="11">
                  <c:v>98.155100000000004</c:v>
                </c:pt>
                <c:pt idx="12">
                  <c:v>100</c:v>
                </c:pt>
                <c:pt idx="13">
                  <c:v>102.73753000000001</c:v>
                </c:pt>
                <c:pt idx="14">
                  <c:v>103.96312</c:v>
                </c:pt>
                <c:pt idx="15">
                  <c:v>104.47939</c:v>
                </c:pt>
                <c:pt idx="16">
                  <c:v>105.43926</c:v>
                </c:pt>
                <c:pt idx="17">
                  <c:v>105.26246999999999</c:v>
                </c:pt>
                <c:pt idx="18">
                  <c:v>106.0141</c:v>
                </c:pt>
                <c:pt idx="19">
                  <c:v>106.4859</c:v>
                </c:pt>
                <c:pt idx="20">
                  <c:v>107.21908999999999</c:v>
                </c:pt>
                <c:pt idx="21">
                  <c:v>107.03579000000001</c:v>
                </c:pt>
                <c:pt idx="22">
                  <c:v>106.70607</c:v>
                </c:pt>
                <c:pt idx="23">
                  <c:v>107.22126</c:v>
                </c:pt>
                <c:pt idx="24">
                  <c:v>108.50758999999999</c:v>
                </c:pt>
                <c:pt idx="25">
                  <c:v>108.91866</c:v>
                </c:pt>
                <c:pt idx="26">
                  <c:v>109.09219</c:v>
                </c:pt>
                <c:pt idx="27">
                  <c:v>109.67354</c:v>
                </c:pt>
                <c:pt idx="28">
                  <c:v>109.30152</c:v>
                </c:pt>
                <c:pt idx="29">
                  <c:v>110.48156</c:v>
                </c:pt>
                <c:pt idx="30">
                  <c:v>110.73102</c:v>
                </c:pt>
                <c:pt idx="31">
                  <c:v>110.64967</c:v>
                </c:pt>
                <c:pt idx="32">
                  <c:v>109.31995999999999</c:v>
                </c:pt>
                <c:pt idx="33">
                  <c:v>108.92842</c:v>
                </c:pt>
                <c:pt idx="34">
                  <c:v>109.11821999999999</c:v>
                </c:pt>
                <c:pt idx="35">
                  <c:v>108.56833</c:v>
                </c:pt>
                <c:pt idx="36">
                  <c:v>108.7961</c:v>
                </c:pt>
                <c:pt idx="37">
                  <c:v>108.65618000000001</c:v>
                </c:pt>
                <c:pt idx="38">
                  <c:v>108.61605</c:v>
                </c:pt>
                <c:pt idx="39">
                  <c:v>108.49566</c:v>
                </c:pt>
                <c:pt idx="40">
                  <c:v>108.04447</c:v>
                </c:pt>
                <c:pt idx="41">
                  <c:v>108.63015</c:v>
                </c:pt>
                <c:pt idx="42">
                  <c:v>107.95228</c:v>
                </c:pt>
                <c:pt idx="43">
                  <c:v>109.21258</c:v>
                </c:pt>
                <c:pt idx="44">
                  <c:v>109.68764</c:v>
                </c:pt>
                <c:pt idx="45">
                  <c:v>110.6692</c:v>
                </c:pt>
                <c:pt idx="46">
                  <c:v>111.25054</c:v>
                </c:pt>
                <c:pt idx="47">
                  <c:v>110.80043000000001</c:v>
                </c:pt>
                <c:pt idx="48">
                  <c:v>109.38395</c:v>
                </c:pt>
                <c:pt idx="49">
                  <c:v>108.41432</c:v>
                </c:pt>
                <c:pt idx="50">
                  <c:v>108.11497</c:v>
                </c:pt>
                <c:pt idx="51">
                  <c:v>107.49675000000001</c:v>
                </c:pt>
                <c:pt idx="52">
                  <c:v>105.81128</c:v>
                </c:pt>
                <c:pt idx="53">
                  <c:v>91.677869999999999</c:v>
                </c:pt>
                <c:pt idx="54">
                  <c:v>102.02710999999999</c:v>
                </c:pt>
                <c:pt idx="55">
                  <c:v>103.96854999999999</c:v>
                </c:pt>
                <c:pt idx="56">
                  <c:v>103.95444999999999</c:v>
                </c:pt>
                <c:pt idx="57">
                  <c:v>105.48156</c:v>
                </c:pt>
                <c:pt idx="58">
                  <c:v>106.19631</c:v>
                </c:pt>
                <c:pt idx="59">
                  <c:v>107.56941</c:v>
                </c:pt>
                <c:pt idx="60">
                  <c:v>108.27549</c:v>
                </c:pt>
                <c:pt idx="61">
                  <c:v>108.99782999999999</c:v>
                </c:pt>
                <c:pt idx="62">
                  <c:v>109.06182</c:v>
                </c:pt>
                <c:pt idx="63">
                  <c:v>108.18547</c:v>
                </c:pt>
                <c:pt idx="64">
                  <c:v>108.31562</c:v>
                </c:pt>
                <c:pt idx="65">
                  <c:v>108.38829</c:v>
                </c:pt>
                <c:pt idx="66">
                  <c:v>108.28091000000001</c:v>
                </c:pt>
                <c:pt idx="67">
                  <c:v>107.91432</c:v>
                </c:pt>
                <c:pt idx="68">
                  <c:v>107.67787</c:v>
                </c:pt>
                <c:pt idx="69">
                  <c:v>108.09219</c:v>
                </c:pt>
                <c:pt idx="70">
                  <c:v>108.03362</c:v>
                </c:pt>
              </c:numCache>
            </c:numRef>
          </c:val>
          <c:smooth val="0"/>
          <c:extLst>
            <c:ext xmlns:c16="http://schemas.microsoft.com/office/drawing/2014/chart" uri="{C3380CC4-5D6E-409C-BE32-E72D297353CC}">
              <c16:uniqueId val="{00000000-ABC5-AA4E-A482-55383848DAFB}"/>
            </c:ext>
          </c:extLst>
        </c:ser>
        <c:ser>
          <c:idx val="1"/>
          <c:order val="1"/>
          <c:tx>
            <c:strRef>
              <c:f>中文版!$C$1</c:f>
              <c:strCache>
                <c:ptCount val="1"/>
                <c:pt idx="0">
                  <c:v>Manuf. Employment(2010Q1=100)</c:v>
                </c:pt>
              </c:strCache>
            </c:strRef>
          </c:tx>
          <c:spPr>
            <a:ln w="28575" cap="rnd">
              <a:solidFill>
                <a:schemeClr val="accent2"/>
              </a:solidFill>
              <a:round/>
            </a:ln>
            <a:effectLst/>
          </c:spPr>
          <c:marker>
            <c:symbol val="none"/>
          </c:marker>
          <c:cat>
            <c:numRef>
              <c:f>中文版!$A$2:$A$72</c:f>
              <c:numCache>
                <c:formatCode>yyyy\-mm\-dd</c:formatCode>
                <c:ptCount val="71"/>
                <c:pt idx="0">
                  <c:v>39083</c:v>
                </c:pt>
                <c:pt idx="1">
                  <c:v>39173</c:v>
                </c:pt>
                <c:pt idx="2">
                  <c:v>39264</c:v>
                </c:pt>
                <c:pt idx="3">
                  <c:v>39356</c:v>
                </c:pt>
                <c:pt idx="4">
                  <c:v>39448</c:v>
                </c:pt>
                <c:pt idx="5">
                  <c:v>39539</c:v>
                </c:pt>
                <c:pt idx="6">
                  <c:v>39630</c:v>
                </c:pt>
                <c:pt idx="7">
                  <c:v>39722</c:v>
                </c:pt>
                <c:pt idx="8">
                  <c:v>39814</c:v>
                </c:pt>
                <c:pt idx="9">
                  <c:v>39904</c:v>
                </c:pt>
                <c:pt idx="10">
                  <c:v>39995</c:v>
                </c:pt>
                <c:pt idx="11">
                  <c:v>40087</c:v>
                </c:pt>
                <c:pt idx="12">
                  <c:v>40179</c:v>
                </c:pt>
                <c:pt idx="13">
                  <c:v>40269</c:v>
                </c:pt>
                <c:pt idx="14">
                  <c:v>40360</c:v>
                </c:pt>
                <c:pt idx="15">
                  <c:v>40452</c:v>
                </c:pt>
                <c:pt idx="16">
                  <c:v>40544</c:v>
                </c:pt>
                <c:pt idx="17">
                  <c:v>40634</c:v>
                </c:pt>
                <c:pt idx="18">
                  <c:v>40725</c:v>
                </c:pt>
                <c:pt idx="19">
                  <c:v>40817</c:v>
                </c:pt>
                <c:pt idx="20">
                  <c:v>40909</c:v>
                </c:pt>
                <c:pt idx="21">
                  <c:v>41000</c:v>
                </c:pt>
                <c:pt idx="22">
                  <c:v>41091</c:v>
                </c:pt>
                <c:pt idx="23">
                  <c:v>41183</c:v>
                </c:pt>
                <c:pt idx="24">
                  <c:v>41275</c:v>
                </c:pt>
                <c:pt idx="25">
                  <c:v>41365</c:v>
                </c:pt>
                <c:pt idx="26">
                  <c:v>41456</c:v>
                </c:pt>
                <c:pt idx="27">
                  <c:v>41548</c:v>
                </c:pt>
                <c:pt idx="28">
                  <c:v>41640</c:v>
                </c:pt>
                <c:pt idx="29">
                  <c:v>41730</c:v>
                </c:pt>
                <c:pt idx="30">
                  <c:v>41821</c:v>
                </c:pt>
                <c:pt idx="31">
                  <c:v>41913</c:v>
                </c:pt>
                <c:pt idx="32">
                  <c:v>42005</c:v>
                </c:pt>
                <c:pt idx="33">
                  <c:v>42095</c:v>
                </c:pt>
                <c:pt idx="34">
                  <c:v>42186</c:v>
                </c:pt>
                <c:pt idx="35">
                  <c:v>42278</c:v>
                </c:pt>
                <c:pt idx="36">
                  <c:v>42370</c:v>
                </c:pt>
                <c:pt idx="37">
                  <c:v>42461</c:v>
                </c:pt>
                <c:pt idx="38">
                  <c:v>42552</c:v>
                </c:pt>
                <c:pt idx="39">
                  <c:v>42644</c:v>
                </c:pt>
                <c:pt idx="40">
                  <c:v>42736</c:v>
                </c:pt>
                <c:pt idx="41">
                  <c:v>42826</c:v>
                </c:pt>
                <c:pt idx="42">
                  <c:v>42917</c:v>
                </c:pt>
                <c:pt idx="43">
                  <c:v>43009</c:v>
                </c:pt>
                <c:pt idx="44">
                  <c:v>43101</c:v>
                </c:pt>
                <c:pt idx="45">
                  <c:v>43191</c:v>
                </c:pt>
                <c:pt idx="46">
                  <c:v>43282</c:v>
                </c:pt>
                <c:pt idx="47">
                  <c:v>43374</c:v>
                </c:pt>
                <c:pt idx="48">
                  <c:v>43466</c:v>
                </c:pt>
                <c:pt idx="49">
                  <c:v>43556</c:v>
                </c:pt>
                <c:pt idx="50">
                  <c:v>43647</c:v>
                </c:pt>
                <c:pt idx="51">
                  <c:v>43739</c:v>
                </c:pt>
                <c:pt idx="52">
                  <c:v>43831</c:v>
                </c:pt>
                <c:pt idx="53">
                  <c:v>43922</c:v>
                </c:pt>
                <c:pt idx="54">
                  <c:v>44013</c:v>
                </c:pt>
                <c:pt idx="55">
                  <c:v>44105</c:v>
                </c:pt>
                <c:pt idx="56">
                  <c:v>44197</c:v>
                </c:pt>
                <c:pt idx="57">
                  <c:v>44287</c:v>
                </c:pt>
                <c:pt idx="58">
                  <c:v>44378</c:v>
                </c:pt>
                <c:pt idx="59">
                  <c:v>44470</c:v>
                </c:pt>
                <c:pt idx="60">
                  <c:v>44562</c:v>
                </c:pt>
                <c:pt idx="61">
                  <c:v>44652</c:v>
                </c:pt>
                <c:pt idx="62">
                  <c:v>44743</c:v>
                </c:pt>
                <c:pt idx="63">
                  <c:v>44835</c:v>
                </c:pt>
                <c:pt idx="64">
                  <c:v>44927</c:v>
                </c:pt>
                <c:pt idx="65">
                  <c:v>45017</c:v>
                </c:pt>
                <c:pt idx="66">
                  <c:v>45108</c:v>
                </c:pt>
                <c:pt idx="67">
                  <c:v>45200</c:v>
                </c:pt>
                <c:pt idx="68">
                  <c:v>45292</c:v>
                </c:pt>
                <c:pt idx="69">
                  <c:v>45383</c:v>
                </c:pt>
                <c:pt idx="70">
                  <c:v>45474</c:v>
                </c:pt>
              </c:numCache>
            </c:numRef>
          </c:cat>
          <c:val>
            <c:numRef>
              <c:f>中文版!$C$2:$C$72</c:f>
              <c:numCache>
                <c:formatCode>0.0</c:formatCode>
                <c:ptCount val="71"/>
                <c:pt idx="0">
                  <c:v>122.14107</c:v>
                </c:pt>
                <c:pt idx="1">
                  <c:v>121.5882</c:v>
                </c:pt>
                <c:pt idx="2">
                  <c:v>120.77925999999999</c:v>
                </c:pt>
                <c:pt idx="3">
                  <c:v>120.08089</c:v>
                </c:pt>
                <c:pt idx="4">
                  <c:v>119.53675</c:v>
                </c:pt>
                <c:pt idx="5">
                  <c:v>118.33498</c:v>
                </c:pt>
                <c:pt idx="6">
                  <c:v>116.57743000000001</c:v>
                </c:pt>
                <c:pt idx="7">
                  <c:v>113.57446</c:v>
                </c:pt>
                <c:pt idx="8">
                  <c:v>108.09811999999999</c:v>
                </c:pt>
                <c:pt idx="9">
                  <c:v>103.64314</c:v>
                </c:pt>
                <c:pt idx="10">
                  <c:v>101.51021</c:v>
                </c:pt>
                <c:pt idx="11">
                  <c:v>100.45394</c:v>
                </c:pt>
                <c:pt idx="12">
                  <c:v>100</c:v>
                </c:pt>
                <c:pt idx="13">
                  <c:v>100.5616</c:v>
                </c:pt>
                <c:pt idx="14">
                  <c:v>100.90496</c:v>
                </c:pt>
                <c:pt idx="15">
                  <c:v>101.0941</c:v>
                </c:pt>
                <c:pt idx="16">
                  <c:v>101.69935</c:v>
                </c:pt>
                <c:pt idx="17">
                  <c:v>102.26387</c:v>
                </c:pt>
                <c:pt idx="18">
                  <c:v>102.6567</c:v>
                </c:pt>
                <c:pt idx="19">
                  <c:v>102.86911000000001</c:v>
                </c:pt>
                <c:pt idx="20">
                  <c:v>103.57912</c:v>
                </c:pt>
                <c:pt idx="21">
                  <c:v>104.11162</c:v>
                </c:pt>
                <c:pt idx="22">
                  <c:v>104.3997</c:v>
                </c:pt>
                <c:pt idx="23">
                  <c:v>104.37933</c:v>
                </c:pt>
                <c:pt idx="24">
                  <c:v>104.69068</c:v>
                </c:pt>
                <c:pt idx="25">
                  <c:v>104.76634</c:v>
                </c:pt>
                <c:pt idx="26">
                  <c:v>104.84199</c:v>
                </c:pt>
                <c:pt idx="27">
                  <c:v>105.38905</c:v>
                </c:pt>
                <c:pt idx="28">
                  <c:v>105.64802</c:v>
                </c:pt>
                <c:pt idx="29">
                  <c:v>106.06413000000001</c:v>
                </c:pt>
                <c:pt idx="30">
                  <c:v>106.56753999999999</c:v>
                </c:pt>
                <c:pt idx="31">
                  <c:v>107.18443000000001</c:v>
                </c:pt>
                <c:pt idx="32">
                  <c:v>107.38812</c:v>
                </c:pt>
                <c:pt idx="33">
                  <c:v>107.62090000000001</c:v>
                </c:pt>
                <c:pt idx="34">
                  <c:v>107.80423</c:v>
                </c:pt>
                <c:pt idx="35">
                  <c:v>107.90025</c:v>
                </c:pt>
                <c:pt idx="36">
                  <c:v>107.92644</c:v>
                </c:pt>
                <c:pt idx="37">
                  <c:v>107.7664</c:v>
                </c:pt>
                <c:pt idx="38">
                  <c:v>107.85951</c:v>
                </c:pt>
                <c:pt idx="39">
                  <c:v>107.78677</c:v>
                </c:pt>
                <c:pt idx="40">
                  <c:v>108.06901999999999</c:v>
                </c:pt>
                <c:pt idx="41">
                  <c:v>108.33673</c:v>
                </c:pt>
                <c:pt idx="42">
                  <c:v>108.73247000000001</c:v>
                </c:pt>
                <c:pt idx="43">
                  <c:v>109.20095000000001</c:v>
                </c:pt>
                <c:pt idx="44">
                  <c:v>109.86149</c:v>
                </c:pt>
                <c:pt idx="45">
                  <c:v>110.5133</c:v>
                </c:pt>
                <c:pt idx="46">
                  <c:v>111.09818</c:v>
                </c:pt>
                <c:pt idx="47">
                  <c:v>111.56375</c:v>
                </c:pt>
                <c:pt idx="48">
                  <c:v>111.94495000000001</c:v>
                </c:pt>
                <c:pt idx="49">
                  <c:v>111.92458000000001</c:v>
                </c:pt>
                <c:pt idx="50">
                  <c:v>111.96531</c:v>
                </c:pt>
                <c:pt idx="51">
                  <c:v>111.6947</c:v>
                </c:pt>
                <c:pt idx="52">
                  <c:v>111.40662</c:v>
                </c:pt>
                <c:pt idx="53">
                  <c:v>101.99907</c:v>
                </c:pt>
                <c:pt idx="54">
                  <c:v>105.24355</c:v>
                </c:pt>
                <c:pt idx="55">
                  <c:v>106.12815000000001</c:v>
                </c:pt>
                <c:pt idx="56">
                  <c:v>106.72467</c:v>
                </c:pt>
                <c:pt idx="57">
                  <c:v>107.02728999999999</c:v>
                </c:pt>
                <c:pt idx="58">
                  <c:v>108.22615</c:v>
                </c:pt>
                <c:pt idx="59">
                  <c:v>109.42792</c:v>
                </c:pt>
                <c:pt idx="60">
                  <c:v>110.48129</c:v>
                </c:pt>
                <c:pt idx="61">
                  <c:v>111.65687</c:v>
                </c:pt>
                <c:pt idx="62">
                  <c:v>112.41634000000001</c:v>
                </c:pt>
                <c:pt idx="63">
                  <c:v>112.89937999999999</c:v>
                </c:pt>
                <c:pt idx="64">
                  <c:v>112.94302999999999</c:v>
                </c:pt>
                <c:pt idx="65">
                  <c:v>112.9663</c:v>
                </c:pt>
                <c:pt idx="66">
                  <c:v>113.00122</c:v>
                </c:pt>
                <c:pt idx="67">
                  <c:v>112.99249</c:v>
                </c:pt>
                <c:pt idx="68">
                  <c:v>113.11762</c:v>
                </c:pt>
                <c:pt idx="69">
                  <c:v>113.08852</c:v>
                </c:pt>
                <c:pt idx="70">
                  <c:v>112.88773999999999</c:v>
                </c:pt>
              </c:numCache>
            </c:numRef>
          </c:val>
          <c:smooth val="0"/>
          <c:extLst>
            <c:ext xmlns:c16="http://schemas.microsoft.com/office/drawing/2014/chart" uri="{C3380CC4-5D6E-409C-BE32-E72D297353CC}">
              <c16:uniqueId val="{00000001-ABC5-AA4E-A482-55383848DAFB}"/>
            </c:ext>
          </c:extLst>
        </c:ser>
        <c:ser>
          <c:idx val="2"/>
          <c:order val="2"/>
          <c:tx>
            <c:strRef>
              <c:f>中文版!$D$1</c:f>
              <c:strCache>
                <c:ptCount val="1"/>
                <c:pt idx="0">
                  <c:v>Private Sector Manuf. Fixed Asset Inv.: Construction (2010Q1=100)</c:v>
                </c:pt>
              </c:strCache>
            </c:strRef>
          </c:tx>
          <c:spPr>
            <a:ln w="28575" cap="rnd">
              <a:solidFill>
                <a:schemeClr val="accent3"/>
              </a:solidFill>
              <a:round/>
            </a:ln>
            <a:effectLst/>
          </c:spPr>
          <c:marker>
            <c:symbol val="none"/>
          </c:marker>
          <c:cat>
            <c:numRef>
              <c:f>中文版!$A$2:$A$72</c:f>
              <c:numCache>
                <c:formatCode>yyyy\-mm\-dd</c:formatCode>
                <c:ptCount val="71"/>
                <c:pt idx="0">
                  <c:v>39083</c:v>
                </c:pt>
                <c:pt idx="1">
                  <c:v>39173</c:v>
                </c:pt>
                <c:pt idx="2">
                  <c:v>39264</c:v>
                </c:pt>
                <c:pt idx="3">
                  <c:v>39356</c:v>
                </c:pt>
                <c:pt idx="4">
                  <c:v>39448</c:v>
                </c:pt>
                <c:pt idx="5">
                  <c:v>39539</c:v>
                </c:pt>
                <c:pt idx="6">
                  <c:v>39630</c:v>
                </c:pt>
                <c:pt idx="7">
                  <c:v>39722</c:v>
                </c:pt>
                <c:pt idx="8">
                  <c:v>39814</c:v>
                </c:pt>
                <c:pt idx="9">
                  <c:v>39904</c:v>
                </c:pt>
                <c:pt idx="10">
                  <c:v>39995</c:v>
                </c:pt>
                <c:pt idx="11">
                  <c:v>40087</c:v>
                </c:pt>
                <c:pt idx="12">
                  <c:v>40179</c:v>
                </c:pt>
                <c:pt idx="13">
                  <c:v>40269</c:v>
                </c:pt>
                <c:pt idx="14">
                  <c:v>40360</c:v>
                </c:pt>
                <c:pt idx="15">
                  <c:v>40452</c:v>
                </c:pt>
                <c:pt idx="16">
                  <c:v>40544</c:v>
                </c:pt>
                <c:pt idx="17">
                  <c:v>40634</c:v>
                </c:pt>
                <c:pt idx="18">
                  <c:v>40725</c:v>
                </c:pt>
                <c:pt idx="19">
                  <c:v>40817</c:v>
                </c:pt>
                <c:pt idx="20">
                  <c:v>40909</c:v>
                </c:pt>
                <c:pt idx="21">
                  <c:v>41000</c:v>
                </c:pt>
                <c:pt idx="22">
                  <c:v>41091</c:v>
                </c:pt>
                <c:pt idx="23">
                  <c:v>41183</c:v>
                </c:pt>
                <c:pt idx="24">
                  <c:v>41275</c:v>
                </c:pt>
                <c:pt idx="25">
                  <c:v>41365</c:v>
                </c:pt>
                <c:pt idx="26">
                  <c:v>41456</c:v>
                </c:pt>
                <c:pt idx="27">
                  <c:v>41548</c:v>
                </c:pt>
                <c:pt idx="28">
                  <c:v>41640</c:v>
                </c:pt>
                <c:pt idx="29">
                  <c:v>41730</c:v>
                </c:pt>
                <c:pt idx="30">
                  <c:v>41821</c:v>
                </c:pt>
                <c:pt idx="31">
                  <c:v>41913</c:v>
                </c:pt>
                <c:pt idx="32">
                  <c:v>42005</c:v>
                </c:pt>
                <c:pt idx="33">
                  <c:v>42095</c:v>
                </c:pt>
                <c:pt idx="34">
                  <c:v>42186</c:v>
                </c:pt>
                <c:pt idx="35">
                  <c:v>42278</c:v>
                </c:pt>
                <c:pt idx="36">
                  <c:v>42370</c:v>
                </c:pt>
                <c:pt idx="37">
                  <c:v>42461</c:v>
                </c:pt>
                <c:pt idx="38">
                  <c:v>42552</c:v>
                </c:pt>
                <c:pt idx="39">
                  <c:v>42644</c:v>
                </c:pt>
                <c:pt idx="40">
                  <c:v>42736</c:v>
                </c:pt>
                <c:pt idx="41">
                  <c:v>42826</c:v>
                </c:pt>
                <c:pt idx="42">
                  <c:v>42917</c:v>
                </c:pt>
                <c:pt idx="43">
                  <c:v>43009</c:v>
                </c:pt>
                <c:pt idx="44">
                  <c:v>43101</c:v>
                </c:pt>
                <c:pt idx="45">
                  <c:v>43191</c:v>
                </c:pt>
                <c:pt idx="46">
                  <c:v>43282</c:v>
                </c:pt>
                <c:pt idx="47">
                  <c:v>43374</c:v>
                </c:pt>
                <c:pt idx="48">
                  <c:v>43466</c:v>
                </c:pt>
                <c:pt idx="49">
                  <c:v>43556</c:v>
                </c:pt>
                <c:pt idx="50">
                  <c:v>43647</c:v>
                </c:pt>
                <c:pt idx="51">
                  <c:v>43739</c:v>
                </c:pt>
                <c:pt idx="52">
                  <c:v>43831</c:v>
                </c:pt>
                <c:pt idx="53">
                  <c:v>43922</c:v>
                </c:pt>
                <c:pt idx="54">
                  <c:v>44013</c:v>
                </c:pt>
                <c:pt idx="55">
                  <c:v>44105</c:v>
                </c:pt>
                <c:pt idx="56">
                  <c:v>44197</c:v>
                </c:pt>
                <c:pt idx="57">
                  <c:v>44287</c:v>
                </c:pt>
                <c:pt idx="58">
                  <c:v>44378</c:v>
                </c:pt>
                <c:pt idx="59">
                  <c:v>44470</c:v>
                </c:pt>
                <c:pt idx="60">
                  <c:v>44562</c:v>
                </c:pt>
                <c:pt idx="61">
                  <c:v>44652</c:v>
                </c:pt>
                <c:pt idx="62">
                  <c:v>44743</c:v>
                </c:pt>
                <c:pt idx="63">
                  <c:v>44835</c:v>
                </c:pt>
                <c:pt idx="64">
                  <c:v>44927</c:v>
                </c:pt>
                <c:pt idx="65">
                  <c:v>45017</c:v>
                </c:pt>
                <c:pt idx="66">
                  <c:v>45108</c:v>
                </c:pt>
                <c:pt idx="67">
                  <c:v>45200</c:v>
                </c:pt>
                <c:pt idx="68">
                  <c:v>45292</c:v>
                </c:pt>
                <c:pt idx="69">
                  <c:v>45383</c:v>
                </c:pt>
                <c:pt idx="70">
                  <c:v>45474</c:v>
                </c:pt>
              </c:numCache>
            </c:numRef>
          </c:cat>
          <c:val>
            <c:numRef>
              <c:f>中文版!$D$2:$D$72</c:f>
              <c:numCache>
                <c:formatCode>0.0</c:formatCode>
                <c:ptCount val="71"/>
                <c:pt idx="0">
                  <c:v>79.804239999999993</c:v>
                </c:pt>
                <c:pt idx="1">
                  <c:v>84.261740000000003</c:v>
                </c:pt>
                <c:pt idx="2">
                  <c:v>98.864369999999994</c:v>
                </c:pt>
                <c:pt idx="3">
                  <c:v>106.31495</c:v>
                </c:pt>
                <c:pt idx="4">
                  <c:v>107.28997</c:v>
                </c:pt>
                <c:pt idx="5">
                  <c:v>115.6759</c:v>
                </c:pt>
                <c:pt idx="6">
                  <c:v>118.53482</c:v>
                </c:pt>
                <c:pt idx="7">
                  <c:v>121.16511</c:v>
                </c:pt>
                <c:pt idx="8">
                  <c:v>132.529</c:v>
                </c:pt>
                <c:pt idx="9">
                  <c:v>129.63985</c:v>
                </c:pt>
                <c:pt idx="10">
                  <c:v>119.1187</c:v>
                </c:pt>
                <c:pt idx="11">
                  <c:v>104.86942999999999</c:v>
                </c:pt>
                <c:pt idx="12">
                  <c:v>100</c:v>
                </c:pt>
                <c:pt idx="13">
                  <c:v>95.682320000000004</c:v>
                </c:pt>
                <c:pt idx="14">
                  <c:v>84.248519999999999</c:v>
                </c:pt>
                <c:pt idx="15">
                  <c:v>73.956010000000006</c:v>
                </c:pt>
                <c:pt idx="16">
                  <c:v>71.837800000000001</c:v>
                </c:pt>
                <c:pt idx="17">
                  <c:v>81.816640000000007</c:v>
                </c:pt>
                <c:pt idx="18">
                  <c:v>91.406220000000005</c:v>
                </c:pt>
                <c:pt idx="19">
                  <c:v>95.482029999999995</c:v>
                </c:pt>
                <c:pt idx="20">
                  <c:v>93.409170000000003</c:v>
                </c:pt>
                <c:pt idx="21">
                  <c:v>97.694720000000004</c:v>
                </c:pt>
                <c:pt idx="22">
                  <c:v>99.438800000000001</c:v>
                </c:pt>
                <c:pt idx="23">
                  <c:v>101.87446</c:v>
                </c:pt>
                <c:pt idx="24">
                  <c:v>101.49464999999999</c:v>
                </c:pt>
                <c:pt idx="25">
                  <c:v>97.919579999999996</c:v>
                </c:pt>
                <c:pt idx="26">
                  <c:v>106.33007000000001</c:v>
                </c:pt>
                <c:pt idx="27">
                  <c:v>105.96916</c:v>
                </c:pt>
                <c:pt idx="28">
                  <c:v>104.5312</c:v>
                </c:pt>
                <c:pt idx="29">
                  <c:v>107.93243</c:v>
                </c:pt>
                <c:pt idx="30">
                  <c:v>115.92721</c:v>
                </c:pt>
                <c:pt idx="31">
                  <c:v>139.70938000000001</c:v>
                </c:pt>
                <c:pt idx="32">
                  <c:v>152.00106</c:v>
                </c:pt>
                <c:pt idx="33">
                  <c:v>163.09852000000001</c:v>
                </c:pt>
                <c:pt idx="34">
                  <c:v>160.91606999999999</c:v>
                </c:pt>
                <c:pt idx="35">
                  <c:v>157.45625999999999</c:v>
                </c:pt>
                <c:pt idx="36">
                  <c:v>150.52529999999999</c:v>
                </c:pt>
                <c:pt idx="37">
                  <c:v>155.15287000000001</c:v>
                </c:pt>
                <c:pt idx="38">
                  <c:v>154.58410000000001</c:v>
                </c:pt>
                <c:pt idx="39">
                  <c:v>146.82740999999999</c:v>
                </c:pt>
                <c:pt idx="40">
                  <c:v>135.65814</c:v>
                </c:pt>
                <c:pt idx="41">
                  <c:v>135.21976000000001</c:v>
                </c:pt>
                <c:pt idx="42">
                  <c:v>128.34360000000001</c:v>
                </c:pt>
                <c:pt idx="43">
                  <c:v>129.63040000000001</c:v>
                </c:pt>
                <c:pt idx="44">
                  <c:v>128.44185999999999</c:v>
                </c:pt>
                <c:pt idx="45">
                  <c:v>128.72718</c:v>
                </c:pt>
                <c:pt idx="46">
                  <c:v>131.85821000000001</c:v>
                </c:pt>
                <c:pt idx="47">
                  <c:v>130.94364999999999</c:v>
                </c:pt>
                <c:pt idx="48">
                  <c:v>138.10703000000001</c:v>
                </c:pt>
                <c:pt idx="49">
                  <c:v>138.90065000000001</c:v>
                </c:pt>
                <c:pt idx="50">
                  <c:v>137.86705000000001</c:v>
                </c:pt>
                <c:pt idx="51">
                  <c:v>134.27118999999999</c:v>
                </c:pt>
                <c:pt idx="52">
                  <c:v>131.17229</c:v>
                </c:pt>
                <c:pt idx="53">
                  <c:v>122.43868000000001</c:v>
                </c:pt>
                <c:pt idx="54">
                  <c:v>122.20438</c:v>
                </c:pt>
                <c:pt idx="55">
                  <c:v>121.27471</c:v>
                </c:pt>
                <c:pt idx="56">
                  <c:v>126.2046</c:v>
                </c:pt>
                <c:pt idx="57">
                  <c:v>126.01187</c:v>
                </c:pt>
                <c:pt idx="58">
                  <c:v>129.11832999999999</c:v>
                </c:pt>
                <c:pt idx="59">
                  <c:v>131.93567999999999</c:v>
                </c:pt>
                <c:pt idx="60">
                  <c:v>141.68966</c:v>
                </c:pt>
                <c:pt idx="61">
                  <c:v>152.85515000000001</c:v>
                </c:pt>
                <c:pt idx="62">
                  <c:v>163.72586000000001</c:v>
                </c:pt>
                <c:pt idx="63">
                  <c:v>179.16179</c:v>
                </c:pt>
                <c:pt idx="64">
                  <c:v>201.81021000000001</c:v>
                </c:pt>
                <c:pt idx="65">
                  <c:v>233.04297</c:v>
                </c:pt>
                <c:pt idx="66">
                  <c:v>238.45660000000001</c:v>
                </c:pt>
                <c:pt idx="67">
                  <c:v>250.88432</c:v>
                </c:pt>
                <c:pt idx="68">
                  <c:v>268.40633000000003</c:v>
                </c:pt>
                <c:pt idx="69">
                  <c:v>281.93378999999999</c:v>
                </c:pt>
                <c:pt idx="70">
                  <c:v>283.46812</c:v>
                </c:pt>
              </c:numCache>
            </c:numRef>
          </c:val>
          <c:smooth val="0"/>
          <c:extLst>
            <c:ext xmlns:c16="http://schemas.microsoft.com/office/drawing/2014/chart" uri="{C3380CC4-5D6E-409C-BE32-E72D297353CC}">
              <c16:uniqueId val="{00000002-ABC5-AA4E-A482-55383848DAFB}"/>
            </c:ext>
          </c:extLst>
        </c:ser>
        <c:dLbls>
          <c:showLegendKey val="0"/>
          <c:showVal val="0"/>
          <c:showCatName val="0"/>
          <c:showSerName val="0"/>
          <c:showPercent val="0"/>
          <c:showBubbleSize val="0"/>
        </c:dLbls>
        <c:smooth val="0"/>
        <c:axId val="114598496"/>
        <c:axId val="1"/>
      </c:lineChart>
      <c:dateAx>
        <c:axId val="114598496"/>
        <c:scaling>
          <c:orientation val="minMax"/>
        </c:scaling>
        <c:delete val="0"/>
        <c:axPos val="b"/>
        <c:numFmt formatCode="yyyy" sourceLinked="0"/>
        <c:majorTickMark val="in"/>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
        <c:crosses val="autoZero"/>
        <c:auto val="1"/>
        <c:lblOffset val="100"/>
        <c:baseTimeUnit val="months"/>
        <c:majorUnit val="2"/>
        <c:majorTimeUnit val="years"/>
      </c:dateAx>
      <c:valAx>
        <c:axId val="1"/>
        <c:scaling>
          <c:orientation val="minMax"/>
        </c:scaling>
        <c:delete val="0"/>
        <c:axPos val="l"/>
        <c:majorGridlines>
          <c:spPr>
            <a:ln w="9525" cap="flat" cmpd="sng" algn="ctr">
              <a:solidFill>
                <a:schemeClr val="tx1">
                  <a:lumMod val="15000"/>
                  <a:lumOff val="85000"/>
                </a:schemeClr>
              </a:solidFill>
              <a:round/>
            </a:ln>
            <a:effectLst/>
          </c:spPr>
        </c:majorGridlines>
        <c:numFmt formatCode="0.0" sourceLinked="1"/>
        <c:majorTickMark val="in"/>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598496"/>
        <c:crosses val="autoZero"/>
        <c:crossBetween val="between"/>
      </c:valAx>
      <c:spPr>
        <a:noFill/>
        <a:ln w="25400">
          <a:noFill/>
        </a:ln>
      </c:spPr>
    </c:plotArea>
    <c:legend>
      <c:legendPos val="r"/>
      <c:overlay val="0"/>
    </c:legend>
    <c:plotVisOnly val="1"/>
    <c:dispBlanksAs val="gap"/>
    <c:showDLblsOverMax val="0"/>
  </c:chart>
  <c:spPr>
    <a:solidFill>
      <a:schemeClr val="bg1"/>
    </a:solidFill>
    <a:ln w="9525" cap="flat" cmpd="sng" algn="ctr">
      <a:noFill/>
      <a:round/>
    </a:ln>
    <a:effectLst/>
  </c:spPr>
  <c:txPr>
    <a:bodyPr/>
    <a:lstStyle/>
    <a:p>
      <a:pPr>
        <a:defRPr/>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'00后'!$B$1</c:f>
              <c:strCache>
                <c:ptCount val="1"/>
                <c:pt idx="0">
                  <c:v>其他制造业</c:v>
                </c:pt>
              </c:strCache>
            </c:strRef>
          </c:tx>
          <c:spPr>
            <a:solidFill>
              <a:schemeClr val="accent1"/>
            </a:solidFill>
            <a:ln>
              <a:noFill/>
            </a:ln>
            <a:effectLst/>
          </c:spPr>
          <c:invertIfNegative val="0"/>
          <c:cat>
            <c:strRef>
              <c:f>'00后'!$A$2:$A$300</c:f>
              <c:strCache>
                <c:ptCount val="299"/>
                <c:pt idx="0">
                  <c:v>2000/01</c:v>
                </c:pt>
                <c:pt idx="1">
                  <c:v>2000/02</c:v>
                </c:pt>
                <c:pt idx="2">
                  <c:v>2000/03</c:v>
                </c:pt>
                <c:pt idx="3">
                  <c:v>2000/04</c:v>
                </c:pt>
                <c:pt idx="4">
                  <c:v>2000/05</c:v>
                </c:pt>
                <c:pt idx="5">
                  <c:v>2000/06</c:v>
                </c:pt>
                <c:pt idx="6">
                  <c:v>2000/07</c:v>
                </c:pt>
                <c:pt idx="7">
                  <c:v>2000/08</c:v>
                </c:pt>
                <c:pt idx="8">
                  <c:v>2000/09</c:v>
                </c:pt>
                <c:pt idx="9">
                  <c:v>2000/10</c:v>
                </c:pt>
                <c:pt idx="10">
                  <c:v>2000/11</c:v>
                </c:pt>
                <c:pt idx="11">
                  <c:v>2000/12</c:v>
                </c:pt>
                <c:pt idx="12">
                  <c:v>2001/01</c:v>
                </c:pt>
                <c:pt idx="13">
                  <c:v>2001/02</c:v>
                </c:pt>
                <c:pt idx="14">
                  <c:v>2001/03</c:v>
                </c:pt>
                <c:pt idx="15">
                  <c:v>2001/04</c:v>
                </c:pt>
                <c:pt idx="16">
                  <c:v>2001/05</c:v>
                </c:pt>
                <c:pt idx="17">
                  <c:v>2001/06</c:v>
                </c:pt>
                <c:pt idx="18">
                  <c:v>2001/07</c:v>
                </c:pt>
                <c:pt idx="19">
                  <c:v>2001/08</c:v>
                </c:pt>
                <c:pt idx="20">
                  <c:v>2001/09</c:v>
                </c:pt>
                <c:pt idx="21">
                  <c:v>2001/10</c:v>
                </c:pt>
                <c:pt idx="22">
                  <c:v>2001/11</c:v>
                </c:pt>
                <c:pt idx="23">
                  <c:v>2001/12</c:v>
                </c:pt>
                <c:pt idx="24">
                  <c:v>2002/01</c:v>
                </c:pt>
                <c:pt idx="25">
                  <c:v>2002/02</c:v>
                </c:pt>
                <c:pt idx="26">
                  <c:v>2002/03</c:v>
                </c:pt>
                <c:pt idx="27">
                  <c:v>2002/04</c:v>
                </c:pt>
                <c:pt idx="28">
                  <c:v>2002/05</c:v>
                </c:pt>
                <c:pt idx="29">
                  <c:v>2002/06</c:v>
                </c:pt>
                <c:pt idx="30">
                  <c:v>2002/07</c:v>
                </c:pt>
                <c:pt idx="31">
                  <c:v>2002/08</c:v>
                </c:pt>
                <c:pt idx="32">
                  <c:v>2002/09</c:v>
                </c:pt>
                <c:pt idx="33">
                  <c:v>2002/10</c:v>
                </c:pt>
                <c:pt idx="34">
                  <c:v>2002/11</c:v>
                </c:pt>
                <c:pt idx="35">
                  <c:v>2002/12</c:v>
                </c:pt>
                <c:pt idx="36">
                  <c:v>2003/01</c:v>
                </c:pt>
                <c:pt idx="37">
                  <c:v>2003/02</c:v>
                </c:pt>
                <c:pt idx="38">
                  <c:v>2003/03</c:v>
                </c:pt>
                <c:pt idx="39">
                  <c:v>2003/04</c:v>
                </c:pt>
                <c:pt idx="40">
                  <c:v>2003/05</c:v>
                </c:pt>
                <c:pt idx="41">
                  <c:v>2003/06</c:v>
                </c:pt>
                <c:pt idx="42">
                  <c:v>2003/07</c:v>
                </c:pt>
                <c:pt idx="43">
                  <c:v>2003/08</c:v>
                </c:pt>
                <c:pt idx="44">
                  <c:v>2003/09</c:v>
                </c:pt>
                <c:pt idx="45">
                  <c:v>2003/10</c:v>
                </c:pt>
                <c:pt idx="46">
                  <c:v>2003/11</c:v>
                </c:pt>
                <c:pt idx="47">
                  <c:v>2003/12</c:v>
                </c:pt>
                <c:pt idx="48">
                  <c:v>2004/01</c:v>
                </c:pt>
                <c:pt idx="49">
                  <c:v>2004/02</c:v>
                </c:pt>
                <c:pt idx="50">
                  <c:v>2004/03</c:v>
                </c:pt>
                <c:pt idx="51">
                  <c:v>2004/04</c:v>
                </c:pt>
                <c:pt idx="52">
                  <c:v>2004/05</c:v>
                </c:pt>
                <c:pt idx="53">
                  <c:v>2004/06</c:v>
                </c:pt>
                <c:pt idx="54">
                  <c:v>2004/07</c:v>
                </c:pt>
                <c:pt idx="55">
                  <c:v>2004/08</c:v>
                </c:pt>
                <c:pt idx="56">
                  <c:v>2004/09</c:v>
                </c:pt>
                <c:pt idx="57">
                  <c:v>2004/10</c:v>
                </c:pt>
                <c:pt idx="58">
                  <c:v>2004/11</c:v>
                </c:pt>
                <c:pt idx="59">
                  <c:v>2004/12</c:v>
                </c:pt>
                <c:pt idx="60">
                  <c:v>2005/01</c:v>
                </c:pt>
                <c:pt idx="61">
                  <c:v>2005/02</c:v>
                </c:pt>
                <c:pt idx="62">
                  <c:v>2005/03</c:v>
                </c:pt>
                <c:pt idx="63">
                  <c:v>2005/04</c:v>
                </c:pt>
                <c:pt idx="64">
                  <c:v>2005/05</c:v>
                </c:pt>
                <c:pt idx="65">
                  <c:v>2005/06</c:v>
                </c:pt>
                <c:pt idx="66">
                  <c:v>2005/07</c:v>
                </c:pt>
                <c:pt idx="67">
                  <c:v>2005/08</c:v>
                </c:pt>
                <c:pt idx="68">
                  <c:v>2005/09</c:v>
                </c:pt>
                <c:pt idx="69">
                  <c:v>2005/10</c:v>
                </c:pt>
                <c:pt idx="70">
                  <c:v>2005/11</c:v>
                </c:pt>
                <c:pt idx="71">
                  <c:v>2005/12</c:v>
                </c:pt>
                <c:pt idx="72">
                  <c:v>2006/01</c:v>
                </c:pt>
                <c:pt idx="73">
                  <c:v>2006/02</c:v>
                </c:pt>
                <c:pt idx="74">
                  <c:v>2006/03</c:v>
                </c:pt>
                <c:pt idx="75">
                  <c:v>2006/04</c:v>
                </c:pt>
                <c:pt idx="76">
                  <c:v>2006/05</c:v>
                </c:pt>
                <c:pt idx="77">
                  <c:v>2006/06</c:v>
                </c:pt>
                <c:pt idx="78">
                  <c:v>2006/07</c:v>
                </c:pt>
                <c:pt idx="79">
                  <c:v>2006/08</c:v>
                </c:pt>
                <c:pt idx="80">
                  <c:v>2006/09</c:v>
                </c:pt>
                <c:pt idx="81">
                  <c:v>2006/10</c:v>
                </c:pt>
                <c:pt idx="82">
                  <c:v>2006/11</c:v>
                </c:pt>
                <c:pt idx="83">
                  <c:v>2006/12</c:v>
                </c:pt>
                <c:pt idx="84">
                  <c:v>2007/01</c:v>
                </c:pt>
                <c:pt idx="85">
                  <c:v>2007/02</c:v>
                </c:pt>
                <c:pt idx="86">
                  <c:v>2007/03</c:v>
                </c:pt>
                <c:pt idx="87">
                  <c:v>2007/04</c:v>
                </c:pt>
                <c:pt idx="88">
                  <c:v>2007/05</c:v>
                </c:pt>
                <c:pt idx="89">
                  <c:v>2007/06</c:v>
                </c:pt>
                <c:pt idx="90">
                  <c:v>2007/07</c:v>
                </c:pt>
                <c:pt idx="91">
                  <c:v>2007/08</c:v>
                </c:pt>
                <c:pt idx="92">
                  <c:v>2007/09</c:v>
                </c:pt>
                <c:pt idx="93">
                  <c:v>2007/10</c:v>
                </c:pt>
                <c:pt idx="94">
                  <c:v>2007/11</c:v>
                </c:pt>
                <c:pt idx="95">
                  <c:v>2007/12</c:v>
                </c:pt>
                <c:pt idx="96">
                  <c:v>2008/01</c:v>
                </c:pt>
                <c:pt idx="97">
                  <c:v>2008/02</c:v>
                </c:pt>
                <c:pt idx="98">
                  <c:v>2008/03</c:v>
                </c:pt>
                <c:pt idx="99">
                  <c:v>2008/04</c:v>
                </c:pt>
                <c:pt idx="100">
                  <c:v>2008/05</c:v>
                </c:pt>
                <c:pt idx="101">
                  <c:v>2008/06</c:v>
                </c:pt>
                <c:pt idx="102">
                  <c:v>2008/07</c:v>
                </c:pt>
                <c:pt idx="103">
                  <c:v>2008/08</c:v>
                </c:pt>
                <c:pt idx="104">
                  <c:v>2008/09</c:v>
                </c:pt>
                <c:pt idx="105">
                  <c:v>2008/10</c:v>
                </c:pt>
                <c:pt idx="106">
                  <c:v>2008/11</c:v>
                </c:pt>
                <c:pt idx="107">
                  <c:v>2008/12</c:v>
                </c:pt>
                <c:pt idx="108">
                  <c:v>2009/01</c:v>
                </c:pt>
                <c:pt idx="109">
                  <c:v>2009/02</c:v>
                </c:pt>
                <c:pt idx="110">
                  <c:v>2009/03</c:v>
                </c:pt>
                <c:pt idx="111">
                  <c:v>2009/04</c:v>
                </c:pt>
                <c:pt idx="112">
                  <c:v>2009/05</c:v>
                </c:pt>
                <c:pt idx="113">
                  <c:v>2009/06</c:v>
                </c:pt>
                <c:pt idx="114">
                  <c:v>2009/07</c:v>
                </c:pt>
                <c:pt idx="115">
                  <c:v>2009/08</c:v>
                </c:pt>
                <c:pt idx="116">
                  <c:v>2009/09</c:v>
                </c:pt>
                <c:pt idx="117">
                  <c:v>2009/10</c:v>
                </c:pt>
                <c:pt idx="118">
                  <c:v>2009/11</c:v>
                </c:pt>
                <c:pt idx="119">
                  <c:v>2009/12</c:v>
                </c:pt>
                <c:pt idx="120">
                  <c:v>2010/01</c:v>
                </c:pt>
                <c:pt idx="121">
                  <c:v>2010/02</c:v>
                </c:pt>
                <c:pt idx="122">
                  <c:v>2010/03</c:v>
                </c:pt>
                <c:pt idx="123">
                  <c:v>2010/04</c:v>
                </c:pt>
                <c:pt idx="124">
                  <c:v>2010/05</c:v>
                </c:pt>
                <c:pt idx="125">
                  <c:v>2010/06</c:v>
                </c:pt>
                <c:pt idx="126">
                  <c:v>2010/07</c:v>
                </c:pt>
                <c:pt idx="127">
                  <c:v>2010/08</c:v>
                </c:pt>
                <c:pt idx="128">
                  <c:v>2010/09</c:v>
                </c:pt>
                <c:pt idx="129">
                  <c:v>2010/10</c:v>
                </c:pt>
                <c:pt idx="130">
                  <c:v>2010/11</c:v>
                </c:pt>
                <c:pt idx="131">
                  <c:v>2010/12</c:v>
                </c:pt>
                <c:pt idx="132">
                  <c:v>2011/01</c:v>
                </c:pt>
                <c:pt idx="133">
                  <c:v>2011/02</c:v>
                </c:pt>
                <c:pt idx="134">
                  <c:v>2011/03</c:v>
                </c:pt>
                <c:pt idx="135">
                  <c:v>2011/04</c:v>
                </c:pt>
                <c:pt idx="136">
                  <c:v>2011/05</c:v>
                </c:pt>
                <c:pt idx="137">
                  <c:v>2011/06</c:v>
                </c:pt>
                <c:pt idx="138">
                  <c:v>2011/07</c:v>
                </c:pt>
                <c:pt idx="139">
                  <c:v>2011/08</c:v>
                </c:pt>
                <c:pt idx="140">
                  <c:v>2011/09</c:v>
                </c:pt>
                <c:pt idx="141">
                  <c:v>2011/10</c:v>
                </c:pt>
                <c:pt idx="142">
                  <c:v>2011/11</c:v>
                </c:pt>
                <c:pt idx="143">
                  <c:v>2011/12</c:v>
                </c:pt>
                <c:pt idx="144">
                  <c:v>2012/01</c:v>
                </c:pt>
                <c:pt idx="145">
                  <c:v>2012/02</c:v>
                </c:pt>
                <c:pt idx="146">
                  <c:v>2012/03</c:v>
                </c:pt>
                <c:pt idx="147">
                  <c:v>2012/04</c:v>
                </c:pt>
                <c:pt idx="148">
                  <c:v>2012/05</c:v>
                </c:pt>
                <c:pt idx="149">
                  <c:v>2012/06</c:v>
                </c:pt>
                <c:pt idx="150">
                  <c:v>2012/07</c:v>
                </c:pt>
                <c:pt idx="151">
                  <c:v>2012/08</c:v>
                </c:pt>
                <c:pt idx="152">
                  <c:v>2012/09</c:v>
                </c:pt>
                <c:pt idx="153">
                  <c:v>2012/10</c:v>
                </c:pt>
                <c:pt idx="154">
                  <c:v>2012/11</c:v>
                </c:pt>
                <c:pt idx="155">
                  <c:v>2012/12</c:v>
                </c:pt>
                <c:pt idx="156">
                  <c:v>2013/01</c:v>
                </c:pt>
                <c:pt idx="157">
                  <c:v>2013/02</c:v>
                </c:pt>
                <c:pt idx="158">
                  <c:v>2013/03</c:v>
                </c:pt>
                <c:pt idx="159">
                  <c:v>2013/04</c:v>
                </c:pt>
                <c:pt idx="160">
                  <c:v>2013/05</c:v>
                </c:pt>
                <c:pt idx="161">
                  <c:v>2013/06</c:v>
                </c:pt>
                <c:pt idx="162">
                  <c:v>2013/07</c:v>
                </c:pt>
                <c:pt idx="163">
                  <c:v>2013/08</c:v>
                </c:pt>
                <c:pt idx="164">
                  <c:v>2013/09</c:v>
                </c:pt>
                <c:pt idx="165">
                  <c:v>2013/10</c:v>
                </c:pt>
                <c:pt idx="166">
                  <c:v>2013/11</c:v>
                </c:pt>
                <c:pt idx="167">
                  <c:v>2013/12</c:v>
                </c:pt>
                <c:pt idx="168">
                  <c:v>2014/01</c:v>
                </c:pt>
                <c:pt idx="169">
                  <c:v>2014/02</c:v>
                </c:pt>
                <c:pt idx="170">
                  <c:v>2014/03</c:v>
                </c:pt>
                <c:pt idx="171">
                  <c:v>2014/04</c:v>
                </c:pt>
                <c:pt idx="172">
                  <c:v>2014/05</c:v>
                </c:pt>
                <c:pt idx="173">
                  <c:v>2014/06</c:v>
                </c:pt>
                <c:pt idx="174">
                  <c:v>2014/07</c:v>
                </c:pt>
                <c:pt idx="175">
                  <c:v>2014/08</c:v>
                </c:pt>
                <c:pt idx="176">
                  <c:v>2014/09</c:v>
                </c:pt>
                <c:pt idx="177">
                  <c:v>2014/10</c:v>
                </c:pt>
                <c:pt idx="178">
                  <c:v>2014/11</c:v>
                </c:pt>
                <c:pt idx="179">
                  <c:v>2014/12</c:v>
                </c:pt>
                <c:pt idx="180">
                  <c:v>2015/01</c:v>
                </c:pt>
                <c:pt idx="181">
                  <c:v>2015/02</c:v>
                </c:pt>
                <c:pt idx="182">
                  <c:v>2015/03</c:v>
                </c:pt>
                <c:pt idx="183">
                  <c:v>2015/04</c:v>
                </c:pt>
                <c:pt idx="184">
                  <c:v>2015/05</c:v>
                </c:pt>
                <c:pt idx="185">
                  <c:v>2015/06</c:v>
                </c:pt>
                <c:pt idx="186">
                  <c:v>2015/07</c:v>
                </c:pt>
                <c:pt idx="187">
                  <c:v>2015/08</c:v>
                </c:pt>
                <c:pt idx="188">
                  <c:v>2015/09</c:v>
                </c:pt>
                <c:pt idx="189">
                  <c:v>2015/10</c:v>
                </c:pt>
                <c:pt idx="190">
                  <c:v>2015/11</c:v>
                </c:pt>
                <c:pt idx="191">
                  <c:v>2015/12</c:v>
                </c:pt>
                <c:pt idx="192">
                  <c:v>2016/01</c:v>
                </c:pt>
                <c:pt idx="193">
                  <c:v>2016/02</c:v>
                </c:pt>
                <c:pt idx="194">
                  <c:v>2016/03</c:v>
                </c:pt>
                <c:pt idx="195">
                  <c:v>2016/04</c:v>
                </c:pt>
                <c:pt idx="196">
                  <c:v>2016/05</c:v>
                </c:pt>
                <c:pt idx="197">
                  <c:v>2016/06</c:v>
                </c:pt>
                <c:pt idx="198">
                  <c:v>2016/07</c:v>
                </c:pt>
                <c:pt idx="199">
                  <c:v>2016/08</c:v>
                </c:pt>
                <c:pt idx="200">
                  <c:v>2016/09</c:v>
                </c:pt>
                <c:pt idx="201">
                  <c:v>2016/10</c:v>
                </c:pt>
                <c:pt idx="202">
                  <c:v>2016/11</c:v>
                </c:pt>
                <c:pt idx="203">
                  <c:v>2016/12</c:v>
                </c:pt>
                <c:pt idx="204">
                  <c:v>2017/01</c:v>
                </c:pt>
                <c:pt idx="205">
                  <c:v>2017/02</c:v>
                </c:pt>
                <c:pt idx="206">
                  <c:v>2017/03</c:v>
                </c:pt>
                <c:pt idx="207">
                  <c:v>2017/04</c:v>
                </c:pt>
                <c:pt idx="208">
                  <c:v>2017/05</c:v>
                </c:pt>
                <c:pt idx="209">
                  <c:v>2017/06</c:v>
                </c:pt>
                <c:pt idx="210">
                  <c:v>2017/07</c:v>
                </c:pt>
                <c:pt idx="211">
                  <c:v>2017/08</c:v>
                </c:pt>
                <c:pt idx="212">
                  <c:v>2017/09</c:v>
                </c:pt>
                <c:pt idx="213">
                  <c:v>2017/10</c:v>
                </c:pt>
                <c:pt idx="214">
                  <c:v>2017/11</c:v>
                </c:pt>
                <c:pt idx="215">
                  <c:v>2017/12</c:v>
                </c:pt>
                <c:pt idx="216">
                  <c:v>2018/01</c:v>
                </c:pt>
                <c:pt idx="217">
                  <c:v>2018/02</c:v>
                </c:pt>
                <c:pt idx="218">
                  <c:v>2018/03</c:v>
                </c:pt>
                <c:pt idx="219">
                  <c:v>2018/04</c:v>
                </c:pt>
                <c:pt idx="220">
                  <c:v>2018/05</c:v>
                </c:pt>
                <c:pt idx="221">
                  <c:v>2018/06</c:v>
                </c:pt>
                <c:pt idx="222">
                  <c:v>2018/07</c:v>
                </c:pt>
                <c:pt idx="223">
                  <c:v>2018/08</c:v>
                </c:pt>
                <c:pt idx="224">
                  <c:v>2018/09</c:v>
                </c:pt>
                <c:pt idx="225">
                  <c:v>2018/10</c:v>
                </c:pt>
                <c:pt idx="226">
                  <c:v>2018/11</c:v>
                </c:pt>
                <c:pt idx="227">
                  <c:v>2018/12</c:v>
                </c:pt>
                <c:pt idx="228">
                  <c:v>2019/01</c:v>
                </c:pt>
                <c:pt idx="229">
                  <c:v>2019/02</c:v>
                </c:pt>
                <c:pt idx="230">
                  <c:v>2019/03</c:v>
                </c:pt>
                <c:pt idx="231">
                  <c:v>2019/04</c:v>
                </c:pt>
                <c:pt idx="232">
                  <c:v>2019/05</c:v>
                </c:pt>
                <c:pt idx="233">
                  <c:v>2019/06</c:v>
                </c:pt>
                <c:pt idx="234">
                  <c:v>2019/07</c:v>
                </c:pt>
                <c:pt idx="235">
                  <c:v>2019/08</c:v>
                </c:pt>
                <c:pt idx="236">
                  <c:v>2019/09</c:v>
                </c:pt>
                <c:pt idx="237">
                  <c:v>2019/10</c:v>
                </c:pt>
                <c:pt idx="238">
                  <c:v>2019/11</c:v>
                </c:pt>
                <c:pt idx="239">
                  <c:v>2019/12</c:v>
                </c:pt>
                <c:pt idx="240">
                  <c:v>2020/01</c:v>
                </c:pt>
                <c:pt idx="241">
                  <c:v>2020/02</c:v>
                </c:pt>
                <c:pt idx="242">
                  <c:v>2020/03</c:v>
                </c:pt>
                <c:pt idx="243">
                  <c:v>2020/04</c:v>
                </c:pt>
                <c:pt idx="244">
                  <c:v>2020/05</c:v>
                </c:pt>
                <c:pt idx="245">
                  <c:v>2020/06</c:v>
                </c:pt>
                <c:pt idx="246">
                  <c:v>2020/07</c:v>
                </c:pt>
                <c:pt idx="247">
                  <c:v>2020/08</c:v>
                </c:pt>
                <c:pt idx="248">
                  <c:v>2020/09</c:v>
                </c:pt>
                <c:pt idx="249">
                  <c:v>2020/10</c:v>
                </c:pt>
                <c:pt idx="250">
                  <c:v>2020/11</c:v>
                </c:pt>
                <c:pt idx="251">
                  <c:v>2020/12</c:v>
                </c:pt>
                <c:pt idx="252">
                  <c:v>2021/01</c:v>
                </c:pt>
                <c:pt idx="253">
                  <c:v>2021/02</c:v>
                </c:pt>
                <c:pt idx="254">
                  <c:v>2021/03</c:v>
                </c:pt>
                <c:pt idx="255">
                  <c:v>2021/04</c:v>
                </c:pt>
                <c:pt idx="256">
                  <c:v>2021/05</c:v>
                </c:pt>
                <c:pt idx="257">
                  <c:v>2021/06</c:v>
                </c:pt>
                <c:pt idx="258">
                  <c:v>2021/07</c:v>
                </c:pt>
                <c:pt idx="259">
                  <c:v>2021/08</c:v>
                </c:pt>
                <c:pt idx="260">
                  <c:v>2021/09</c:v>
                </c:pt>
                <c:pt idx="261">
                  <c:v>2021/10</c:v>
                </c:pt>
                <c:pt idx="262">
                  <c:v>2021/11</c:v>
                </c:pt>
                <c:pt idx="263">
                  <c:v>2021/12</c:v>
                </c:pt>
                <c:pt idx="264">
                  <c:v>2022/01</c:v>
                </c:pt>
                <c:pt idx="265">
                  <c:v>2022/02</c:v>
                </c:pt>
                <c:pt idx="266">
                  <c:v>2022/03</c:v>
                </c:pt>
                <c:pt idx="267">
                  <c:v>2022/04</c:v>
                </c:pt>
                <c:pt idx="268">
                  <c:v>2022/05</c:v>
                </c:pt>
                <c:pt idx="269">
                  <c:v>2022/06</c:v>
                </c:pt>
                <c:pt idx="270">
                  <c:v>2022/07</c:v>
                </c:pt>
                <c:pt idx="271">
                  <c:v>2022/08</c:v>
                </c:pt>
                <c:pt idx="272">
                  <c:v>2022/09</c:v>
                </c:pt>
                <c:pt idx="273">
                  <c:v>2022/10</c:v>
                </c:pt>
                <c:pt idx="274">
                  <c:v>2022/11</c:v>
                </c:pt>
                <c:pt idx="275">
                  <c:v>2022/12</c:v>
                </c:pt>
                <c:pt idx="276">
                  <c:v>2023/01</c:v>
                </c:pt>
                <c:pt idx="277">
                  <c:v>2023/02</c:v>
                </c:pt>
                <c:pt idx="278">
                  <c:v>2023/03</c:v>
                </c:pt>
                <c:pt idx="279">
                  <c:v>2023/04</c:v>
                </c:pt>
                <c:pt idx="280">
                  <c:v>2023/05</c:v>
                </c:pt>
                <c:pt idx="281">
                  <c:v>2023/06</c:v>
                </c:pt>
                <c:pt idx="282">
                  <c:v>2023/07</c:v>
                </c:pt>
                <c:pt idx="283">
                  <c:v>2023/08</c:v>
                </c:pt>
                <c:pt idx="284">
                  <c:v>2023/09</c:v>
                </c:pt>
                <c:pt idx="285">
                  <c:v>2023/10</c:v>
                </c:pt>
                <c:pt idx="286">
                  <c:v>2023/11</c:v>
                </c:pt>
                <c:pt idx="287">
                  <c:v>2023/12</c:v>
                </c:pt>
                <c:pt idx="288">
                  <c:v>2024/01</c:v>
                </c:pt>
                <c:pt idx="289">
                  <c:v>2024/02</c:v>
                </c:pt>
                <c:pt idx="290">
                  <c:v>2024/03</c:v>
                </c:pt>
                <c:pt idx="291">
                  <c:v>2024/04</c:v>
                </c:pt>
                <c:pt idx="292">
                  <c:v>2024/05</c:v>
                </c:pt>
                <c:pt idx="293">
                  <c:v>2024/06</c:v>
                </c:pt>
                <c:pt idx="294">
                  <c:v>2024/07</c:v>
                </c:pt>
                <c:pt idx="295">
                  <c:v>2024/08</c:v>
                </c:pt>
                <c:pt idx="296">
                  <c:v>2024/09</c:v>
                </c:pt>
                <c:pt idx="297">
                  <c:v>2024/10</c:v>
                </c:pt>
                <c:pt idx="298">
                  <c:v>2024/11</c:v>
                </c:pt>
              </c:strCache>
            </c:strRef>
          </c:cat>
          <c:val>
            <c:numRef>
              <c:f>'00后'!$B$2:$B$300</c:f>
              <c:numCache>
                <c:formatCode>#,##0</c:formatCode>
                <c:ptCount val="299"/>
                <c:pt idx="0">
                  <c:v>15.759000000000002</c:v>
                </c:pt>
                <c:pt idx="1">
                  <c:v>17.526</c:v>
                </c:pt>
                <c:pt idx="2">
                  <c:v>17.138999999999999</c:v>
                </c:pt>
                <c:pt idx="3">
                  <c:v>17.609000000000002</c:v>
                </c:pt>
                <c:pt idx="4">
                  <c:v>18.364999999999998</c:v>
                </c:pt>
                <c:pt idx="5">
                  <c:v>16.887</c:v>
                </c:pt>
                <c:pt idx="6">
                  <c:v>17.274000000000001</c:v>
                </c:pt>
                <c:pt idx="7">
                  <c:v>17.237000000000002</c:v>
                </c:pt>
                <c:pt idx="8">
                  <c:v>17.131999999999998</c:v>
                </c:pt>
                <c:pt idx="9">
                  <c:v>16.788999999999998</c:v>
                </c:pt>
                <c:pt idx="10">
                  <c:v>17.145</c:v>
                </c:pt>
                <c:pt idx="11">
                  <c:v>16.555</c:v>
                </c:pt>
                <c:pt idx="12">
                  <c:v>17.779</c:v>
                </c:pt>
                <c:pt idx="13">
                  <c:v>16.758000000000003</c:v>
                </c:pt>
                <c:pt idx="14">
                  <c:v>17.681999999999999</c:v>
                </c:pt>
                <c:pt idx="15">
                  <c:v>17.2</c:v>
                </c:pt>
                <c:pt idx="16">
                  <c:v>17.097999999999999</c:v>
                </c:pt>
                <c:pt idx="17">
                  <c:v>17.965</c:v>
                </c:pt>
                <c:pt idx="18">
                  <c:v>17.666</c:v>
                </c:pt>
                <c:pt idx="19">
                  <c:v>16.311</c:v>
                </c:pt>
                <c:pt idx="20">
                  <c:v>15.546999999999999</c:v>
                </c:pt>
                <c:pt idx="21">
                  <c:v>14.446000000000002</c:v>
                </c:pt>
                <c:pt idx="22">
                  <c:v>11.779999999999998</c:v>
                </c:pt>
                <c:pt idx="23">
                  <c:v>11.494999999999999</c:v>
                </c:pt>
                <c:pt idx="24">
                  <c:v>11.307</c:v>
                </c:pt>
                <c:pt idx="25">
                  <c:v>10.193</c:v>
                </c:pt>
                <c:pt idx="26">
                  <c:v>8.8780000000000001</c:v>
                </c:pt>
                <c:pt idx="27">
                  <c:v>9.4140000000000015</c:v>
                </c:pt>
                <c:pt idx="28">
                  <c:v>8.5380000000000003</c:v>
                </c:pt>
                <c:pt idx="29">
                  <c:v>8.2479999999999993</c:v>
                </c:pt>
                <c:pt idx="30">
                  <c:v>8.1490000000000009</c:v>
                </c:pt>
                <c:pt idx="31">
                  <c:v>7.7749999999999995</c:v>
                </c:pt>
                <c:pt idx="32">
                  <c:v>7.8650000000000011</c:v>
                </c:pt>
                <c:pt idx="33">
                  <c:v>8.1919999999999984</c:v>
                </c:pt>
                <c:pt idx="34">
                  <c:v>7.6979999999999995</c:v>
                </c:pt>
                <c:pt idx="35">
                  <c:v>7.218</c:v>
                </c:pt>
                <c:pt idx="36">
                  <c:v>7.7569999999999997</c:v>
                </c:pt>
                <c:pt idx="37">
                  <c:v>7.875</c:v>
                </c:pt>
                <c:pt idx="38">
                  <c:v>8.5180000000000007</c:v>
                </c:pt>
                <c:pt idx="39">
                  <c:v>8.2180000000000017</c:v>
                </c:pt>
                <c:pt idx="40">
                  <c:v>8.9879999999999995</c:v>
                </c:pt>
                <c:pt idx="41">
                  <c:v>9.3769999999999989</c:v>
                </c:pt>
                <c:pt idx="42">
                  <c:v>8.89</c:v>
                </c:pt>
                <c:pt idx="43">
                  <c:v>8.963000000000001</c:v>
                </c:pt>
                <c:pt idx="44">
                  <c:v>9.0809999999999995</c:v>
                </c:pt>
                <c:pt idx="45">
                  <c:v>8.754999999999999</c:v>
                </c:pt>
                <c:pt idx="46">
                  <c:v>8.1669999999999998</c:v>
                </c:pt>
                <c:pt idx="47">
                  <c:v>8.3249999999999993</c:v>
                </c:pt>
                <c:pt idx="48">
                  <c:v>8.5129999999999999</c:v>
                </c:pt>
                <c:pt idx="49">
                  <c:v>9</c:v>
                </c:pt>
                <c:pt idx="50">
                  <c:v>8.8970000000000002</c:v>
                </c:pt>
                <c:pt idx="51">
                  <c:v>8.9209999999999994</c:v>
                </c:pt>
                <c:pt idx="52">
                  <c:v>8.8829999999999991</c:v>
                </c:pt>
                <c:pt idx="53">
                  <c:v>8.5169999999999995</c:v>
                </c:pt>
                <c:pt idx="54">
                  <c:v>9.1140000000000008</c:v>
                </c:pt>
                <c:pt idx="55">
                  <c:v>9.5429999999999993</c:v>
                </c:pt>
                <c:pt idx="56">
                  <c:v>9.3379999999999992</c:v>
                </c:pt>
                <c:pt idx="57">
                  <c:v>10.138000000000002</c:v>
                </c:pt>
                <c:pt idx="58">
                  <c:v>10.792000000000002</c:v>
                </c:pt>
                <c:pt idx="59">
                  <c:v>10.568000000000001</c:v>
                </c:pt>
                <c:pt idx="60">
                  <c:v>9.4320000000000022</c:v>
                </c:pt>
                <c:pt idx="61">
                  <c:v>10.092000000000001</c:v>
                </c:pt>
                <c:pt idx="62">
                  <c:v>10.401</c:v>
                </c:pt>
                <c:pt idx="63">
                  <c:v>10.086</c:v>
                </c:pt>
                <c:pt idx="64">
                  <c:v>9.75</c:v>
                </c:pt>
                <c:pt idx="65">
                  <c:v>9.2739999999999991</c:v>
                </c:pt>
                <c:pt idx="66">
                  <c:v>10.135000000000002</c:v>
                </c:pt>
                <c:pt idx="67">
                  <c:v>10.715</c:v>
                </c:pt>
                <c:pt idx="68">
                  <c:v>10.065</c:v>
                </c:pt>
                <c:pt idx="69">
                  <c:v>10.052</c:v>
                </c:pt>
                <c:pt idx="70">
                  <c:v>10.716999999999999</c:v>
                </c:pt>
                <c:pt idx="71">
                  <c:v>10.917000000000002</c:v>
                </c:pt>
                <c:pt idx="72">
                  <c:v>12.417999999999999</c:v>
                </c:pt>
                <c:pt idx="73">
                  <c:v>11.572000000000001</c:v>
                </c:pt>
                <c:pt idx="74">
                  <c:v>12.037000000000001</c:v>
                </c:pt>
                <c:pt idx="75">
                  <c:v>12.971</c:v>
                </c:pt>
                <c:pt idx="76">
                  <c:v>13.126999999999999</c:v>
                </c:pt>
                <c:pt idx="77">
                  <c:v>13.633000000000001</c:v>
                </c:pt>
                <c:pt idx="78">
                  <c:v>13.267999999999999</c:v>
                </c:pt>
                <c:pt idx="79">
                  <c:v>13.877000000000001</c:v>
                </c:pt>
                <c:pt idx="80">
                  <c:v>13.07</c:v>
                </c:pt>
                <c:pt idx="81">
                  <c:v>12.62</c:v>
                </c:pt>
                <c:pt idx="82">
                  <c:v>13.181999999999999</c:v>
                </c:pt>
                <c:pt idx="83">
                  <c:v>13.797000000000001</c:v>
                </c:pt>
                <c:pt idx="84">
                  <c:v>13.102</c:v>
                </c:pt>
                <c:pt idx="85">
                  <c:v>14.316000000000001</c:v>
                </c:pt>
                <c:pt idx="86">
                  <c:v>13.561</c:v>
                </c:pt>
                <c:pt idx="87">
                  <c:v>13.768000000000001</c:v>
                </c:pt>
                <c:pt idx="88">
                  <c:v>14.043000000000001</c:v>
                </c:pt>
                <c:pt idx="89">
                  <c:v>14.639999999999999</c:v>
                </c:pt>
                <c:pt idx="90">
                  <c:v>16.332000000000001</c:v>
                </c:pt>
                <c:pt idx="91">
                  <c:v>16.044</c:v>
                </c:pt>
                <c:pt idx="92">
                  <c:v>24.888999999999999</c:v>
                </c:pt>
                <c:pt idx="93">
                  <c:v>25.218000000000004</c:v>
                </c:pt>
                <c:pt idx="94">
                  <c:v>19.187999999999999</c:v>
                </c:pt>
                <c:pt idx="95">
                  <c:v>21.96</c:v>
                </c:pt>
                <c:pt idx="96">
                  <c:v>23.14</c:v>
                </c:pt>
                <c:pt idx="97">
                  <c:v>23.513999999999999</c:v>
                </c:pt>
                <c:pt idx="98">
                  <c:v>23.793999999999997</c:v>
                </c:pt>
                <c:pt idx="99">
                  <c:v>24.084</c:v>
                </c:pt>
                <c:pt idx="100">
                  <c:v>27.265000000000001</c:v>
                </c:pt>
                <c:pt idx="101">
                  <c:v>28.435000000000002</c:v>
                </c:pt>
                <c:pt idx="102">
                  <c:v>28.022000000000002</c:v>
                </c:pt>
                <c:pt idx="103">
                  <c:v>30.393999999999998</c:v>
                </c:pt>
                <c:pt idx="104">
                  <c:v>33.253999999999998</c:v>
                </c:pt>
                <c:pt idx="105">
                  <c:v>36.399000000000001</c:v>
                </c:pt>
                <c:pt idx="106">
                  <c:v>36.712999999999994</c:v>
                </c:pt>
                <c:pt idx="107">
                  <c:v>35.903000000000006</c:v>
                </c:pt>
                <c:pt idx="108">
                  <c:v>41.243000000000002</c:v>
                </c:pt>
                <c:pt idx="109">
                  <c:v>43.994999999999997</c:v>
                </c:pt>
                <c:pt idx="110">
                  <c:v>42.151000000000003</c:v>
                </c:pt>
                <c:pt idx="111">
                  <c:v>42.603000000000002</c:v>
                </c:pt>
                <c:pt idx="112">
                  <c:v>42.021999999999998</c:v>
                </c:pt>
                <c:pt idx="113">
                  <c:v>38.452999999999996</c:v>
                </c:pt>
                <c:pt idx="114">
                  <c:v>36.781000000000006</c:v>
                </c:pt>
                <c:pt idx="115">
                  <c:v>35.076000000000001</c:v>
                </c:pt>
                <c:pt idx="116">
                  <c:v>31.963000000000001</c:v>
                </c:pt>
                <c:pt idx="117">
                  <c:v>31.490999999999996</c:v>
                </c:pt>
                <c:pt idx="118">
                  <c:v>30.931999999999999</c:v>
                </c:pt>
                <c:pt idx="119">
                  <c:v>23.093999999999998</c:v>
                </c:pt>
                <c:pt idx="120">
                  <c:v>26.735999999999997</c:v>
                </c:pt>
                <c:pt idx="121">
                  <c:v>25.658999999999999</c:v>
                </c:pt>
                <c:pt idx="122">
                  <c:v>27.530000000000005</c:v>
                </c:pt>
                <c:pt idx="123">
                  <c:v>25.074000000000005</c:v>
                </c:pt>
                <c:pt idx="124">
                  <c:v>24.806999999999999</c:v>
                </c:pt>
                <c:pt idx="125">
                  <c:v>24.467000000000002</c:v>
                </c:pt>
                <c:pt idx="126">
                  <c:v>23.329000000000004</c:v>
                </c:pt>
                <c:pt idx="127">
                  <c:v>22.116</c:v>
                </c:pt>
                <c:pt idx="128">
                  <c:v>20.819000000000003</c:v>
                </c:pt>
                <c:pt idx="129">
                  <c:v>19.814999999999998</c:v>
                </c:pt>
                <c:pt idx="130">
                  <c:v>16.995000000000001</c:v>
                </c:pt>
                <c:pt idx="131">
                  <c:v>13.772</c:v>
                </c:pt>
                <c:pt idx="132">
                  <c:v>12.636999999999999</c:v>
                </c:pt>
                <c:pt idx="133">
                  <c:v>13.312999999999999</c:v>
                </c:pt>
                <c:pt idx="134">
                  <c:v>14.956999999999999</c:v>
                </c:pt>
                <c:pt idx="135">
                  <c:v>13.911</c:v>
                </c:pt>
                <c:pt idx="136">
                  <c:v>14.288</c:v>
                </c:pt>
                <c:pt idx="137">
                  <c:v>17.771999999999998</c:v>
                </c:pt>
                <c:pt idx="138">
                  <c:v>16.183</c:v>
                </c:pt>
                <c:pt idx="139">
                  <c:v>16.794</c:v>
                </c:pt>
                <c:pt idx="140">
                  <c:v>17.228999999999999</c:v>
                </c:pt>
                <c:pt idx="141">
                  <c:v>16.222000000000001</c:v>
                </c:pt>
                <c:pt idx="142">
                  <c:v>16.024999999999999</c:v>
                </c:pt>
                <c:pt idx="143">
                  <c:v>16.7</c:v>
                </c:pt>
                <c:pt idx="144">
                  <c:v>16.513999999999999</c:v>
                </c:pt>
                <c:pt idx="145">
                  <c:v>17.343999999999998</c:v>
                </c:pt>
                <c:pt idx="146">
                  <c:v>17.532</c:v>
                </c:pt>
                <c:pt idx="147">
                  <c:v>18.366000000000003</c:v>
                </c:pt>
                <c:pt idx="148">
                  <c:v>18.044</c:v>
                </c:pt>
                <c:pt idx="149">
                  <c:v>17.834999999999997</c:v>
                </c:pt>
                <c:pt idx="150">
                  <c:v>19.443000000000001</c:v>
                </c:pt>
                <c:pt idx="151">
                  <c:v>18.038999999999998</c:v>
                </c:pt>
                <c:pt idx="152">
                  <c:v>19.105999999999998</c:v>
                </c:pt>
                <c:pt idx="153">
                  <c:v>18.566000000000003</c:v>
                </c:pt>
                <c:pt idx="154">
                  <c:v>17.902000000000001</c:v>
                </c:pt>
                <c:pt idx="155">
                  <c:v>17.287000000000003</c:v>
                </c:pt>
                <c:pt idx="156">
                  <c:v>16.641999999999999</c:v>
                </c:pt>
                <c:pt idx="157">
                  <c:v>16.006999999999998</c:v>
                </c:pt>
                <c:pt idx="158">
                  <c:v>16.120999999999999</c:v>
                </c:pt>
                <c:pt idx="159">
                  <c:v>17.45</c:v>
                </c:pt>
                <c:pt idx="160">
                  <c:v>17.126999999999999</c:v>
                </c:pt>
                <c:pt idx="161">
                  <c:v>18.151</c:v>
                </c:pt>
                <c:pt idx="162">
                  <c:v>17.521000000000001</c:v>
                </c:pt>
                <c:pt idx="163">
                  <c:v>18.213999999999999</c:v>
                </c:pt>
                <c:pt idx="164">
                  <c:v>17.809000000000001</c:v>
                </c:pt>
                <c:pt idx="165">
                  <c:v>17.814</c:v>
                </c:pt>
                <c:pt idx="166">
                  <c:v>19.064999999999998</c:v>
                </c:pt>
                <c:pt idx="167">
                  <c:v>19.537999999999997</c:v>
                </c:pt>
                <c:pt idx="168">
                  <c:v>19.399000000000001</c:v>
                </c:pt>
                <c:pt idx="169">
                  <c:v>17.634999999999998</c:v>
                </c:pt>
                <c:pt idx="170">
                  <c:v>17.888000000000002</c:v>
                </c:pt>
                <c:pt idx="171">
                  <c:v>18.64</c:v>
                </c:pt>
                <c:pt idx="172">
                  <c:v>17.370999999999999</c:v>
                </c:pt>
                <c:pt idx="173">
                  <c:v>17.362000000000002</c:v>
                </c:pt>
                <c:pt idx="174">
                  <c:v>16.720000000000002</c:v>
                </c:pt>
                <c:pt idx="175">
                  <c:v>16.375</c:v>
                </c:pt>
                <c:pt idx="176">
                  <c:v>16.582000000000001</c:v>
                </c:pt>
                <c:pt idx="177">
                  <c:v>17.425999999999998</c:v>
                </c:pt>
                <c:pt idx="178">
                  <c:v>17.238000000000003</c:v>
                </c:pt>
                <c:pt idx="179">
                  <c:v>19.546999999999997</c:v>
                </c:pt>
                <c:pt idx="180">
                  <c:v>20.11</c:v>
                </c:pt>
                <c:pt idx="181">
                  <c:v>21.276</c:v>
                </c:pt>
                <c:pt idx="182">
                  <c:v>22.431999999999999</c:v>
                </c:pt>
                <c:pt idx="183">
                  <c:v>21.361000000000001</c:v>
                </c:pt>
                <c:pt idx="184">
                  <c:v>21.262000000000004</c:v>
                </c:pt>
                <c:pt idx="185">
                  <c:v>25.371000000000002</c:v>
                </c:pt>
                <c:pt idx="186">
                  <c:v>20.134</c:v>
                </c:pt>
                <c:pt idx="187">
                  <c:v>20.41</c:v>
                </c:pt>
                <c:pt idx="188">
                  <c:v>21.826999999999998</c:v>
                </c:pt>
                <c:pt idx="189">
                  <c:v>20.787999999999997</c:v>
                </c:pt>
                <c:pt idx="190">
                  <c:v>21.103999999999999</c:v>
                </c:pt>
                <c:pt idx="191">
                  <c:v>18.611999999999998</c:v>
                </c:pt>
                <c:pt idx="192">
                  <c:v>20.718999999999998</c:v>
                </c:pt>
                <c:pt idx="193">
                  <c:v>22.369000000000003</c:v>
                </c:pt>
                <c:pt idx="194">
                  <c:v>20.293000000000003</c:v>
                </c:pt>
                <c:pt idx="195">
                  <c:v>20.525000000000002</c:v>
                </c:pt>
                <c:pt idx="196">
                  <c:v>21.076999999999998</c:v>
                </c:pt>
                <c:pt idx="197">
                  <c:v>20.619999999999997</c:v>
                </c:pt>
                <c:pt idx="198">
                  <c:v>21.283000000000001</c:v>
                </c:pt>
                <c:pt idx="199">
                  <c:v>21.084</c:v>
                </c:pt>
                <c:pt idx="200">
                  <c:v>20.577999999999999</c:v>
                </c:pt>
                <c:pt idx="201">
                  <c:v>19.583000000000002</c:v>
                </c:pt>
                <c:pt idx="202">
                  <c:v>20.788999999999994</c:v>
                </c:pt>
                <c:pt idx="203">
                  <c:v>19.791999999999998</c:v>
                </c:pt>
                <c:pt idx="204">
                  <c:v>18.331</c:v>
                </c:pt>
                <c:pt idx="205">
                  <c:v>16.815000000000001</c:v>
                </c:pt>
                <c:pt idx="206">
                  <c:v>18.045999999999999</c:v>
                </c:pt>
                <c:pt idx="207">
                  <c:v>18.324000000000002</c:v>
                </c:pt>
                <c:pt idx="208">
                  <c:v>19.401</c:v>
                </c:pt>
                <c:pt idx="209">
                  <c:v>18.543999999999997</c:v>
                </c:pt>
                <c:pt idx="210">
                  <c:v>18.969000000000001</c:v>
                </c:pt>
                <c:pt idx="211">
                  <c:v>17.739000000000001</c:v>
                </c:pt>
                <c:pt idx="212">
                  <c:v>18.116</c:v>
                </c:pt>
                <c:pt idx="213">
                  <c:v>20.036000000000001</c:v>
                </c:pt>
                <c:pt idx="214">
                  <c:v>18.364000000000001</c:v>
                </c:pt>
                <c:pt idx="215">
                  <c:v>17.135999999999996</c:v>
                </c:pt>
                <c:pt idx="216">
                  <c:v>17.042999999999999</c:v>
                </c:pt>
                <c:pt idx="217">
                  <c:v>17.864999999999998</c:v>
                </c:pt>
                <c:pt idx="218">
                  <c:v>16.547000000000001</c:v>
                </c:pt>
                <c:pt idx="219">
                  <c:v>17.445999999999998</c:v>
                </c:pt>
                <c:pt idx="220">
                  <c:v>19.052</c:v>
                </c:pt>
                <c:pt idx="221">
                  <c:v>19.439</c:v>
                </c:pt>
                <c:pt idx="222">
                  <c:v>19.190999999999999</c:v>
                </c:pt>
                <c:pt idx="223">
                  <c:v>21.492999999999999</c:v>
                </c:pt>
                <c:pt idx="224">
                  <c:v>21.735999999999997</c:v>
                </c:pt>
                <c:pt idx="225">
                  <c:v>21.014999999999997</c:v>
                </c:pt>
                <c:pt idx="226">
                  <c:v>19.981000000000002</c:v>
                </c:pt>
                <c:pt idx="227">
                  <c:v>21.301000000000002</c:v>
                </c:pt>
                <c:pt idx="228">
                  <c:v>19.997</c:v>
                </c:pt>
                <c:pt idx="229">
                  <c:v>22.581000000000003</c:v>
                </c:pt>
                <c:pt idx="230">
                  <c:v>23.582000000000001</c:v>
                </c:pt>
                <c:pt idx="231">
                  <c:v>22.803000000000004</c:v>
                </c:pt>
                <c:pt idx="232">
                  <c:v>21.445999999999998</c:v>
                </c:pt>
                <c:pt idx="233">
                  <c:v>21.527999999999999</c:v>
                </c:pt>
                <c:pt idx="234">
                  <c:v>22.532</c:v>
                </c:pt>
                <c:pt idx="235">
                  <c:v>23.175999999999998</c:v>
                </c:pt>
                <c:pt idx="236">
                  <c:v>22.241999999999997</c:v>
                </c:pt>
                <c:pt idx="237">
                  <c:v>22.972000000000001</c:v>
                </c:pt>
                <c:pt idx="238">
                  <c:v>22.948999999999998</c:v>
                </c:pt>
                <c:pt idx="239">
                  <c:v>21.550999999999995</c:v>
                </c:pt>
                <c:pt idx="240">
                  <c:v>22.298000000000002</c:v>
                </c:pt>
                <c:pt idx="241">
                  <c:v>21.673000000000002</c:v>
                </c:pt>
                <c:pt idx="242">
                  <c:v>20.945999999999998</c:v>
                </c:pt>
                <c:pt idx="243">
                  <c:v>18.792999999999999</c:v>
                </c:pt>
                <c:pt idx="244">
                  <c:v>18.712</c:v>
                </c:pt>
                <c:pt idx="245">
                  <c:v>18.813000000000002</c:v>
                </c:pt>
                <c:pt idx="246">
                  <c:v>17.367999999999999</c:v>
                </c:pt>
                <c:pt idx="247">
                  <c:v>16.912000000000003</c:v>
                </c:pt>
                <c:pt idx="248">
                  <c:v>17.186</c:v>
                </c:pt>
                <c:pt idx="249">
                  <c:v>17.736000000000004</c:v>
                </c:pt>
                <c:pt idx="250">
                  <c:v>17.605</c:v>
                </c:pt>
                <c:pt idx="251">
                  <c:v>17.662999999999997</c:v>
                </c:pt>
                <c:pt idx="252">
                  <c:v>18.87</c:v>
                </c:pt>
                <c:pt idx="253">
                  <c:v>18.762999999999998</c:v>
                </c:pt>
                <c:pt idx="254">
                  <c:v>18.620000000000005</c:v>
                </c:pt>
                <c:pt idx="255">
                  <c:v>19.202999999999999</c:v>
                </c:pt>
                <c:pt idx="256">
                  <c:v>19.118000000000002</c:v>
                </c:pt>
                <c:pt idx="257">
                  <c:v>19.338000000000001</c:v>
                </c:pt>
                <c:pt idx="258">
                  <c:v>20.672000000000001</c:v>
                </c:pt>
                <c:pt idx="259">
                  <c:v>20.344000000000005</c:v>
                </c:pt>
                <c:pt idx="260">
                  <c:v>20.216999999999999</c:v>
                </c:pt>
                <c:pt idx="261">
                  <c:v>19.806000000000001</c:v>
                </c:pt>
                <c:pt idx="262">
                  <c:v>21.107999999999997</c:v>
                </c:pt>
                <c:pt idx="263">
                  <c:v>20.963000000000001</c:v>
                </c:pt>
                <c:pt idx="264">
                  <c:v>22.452999999999996</c:v>
                </c:pt>
                <c:pt idx="265">
                  <c:v>23.203000000000003</c:v>
                </c:pt>
                <c:pt idx="266">
                  <c:v>26.103999999999999</c:v>
                </c:pt>
                <c:pt idx="267">
                  <c:v>27.402000000000005</c:v>
                </c:pt>
                <c:pt idx="268">
                  <c:v>26.885000000000002</c:v>
                </c:pt>
                <c:pt idx="269">
                  <c:v>27.558999999999997</c:v>
                </c:pt>
                <c:pt idx="270">
                  <c:v>27.604000000000003</c:v>
                </c:pt>
                <c:pt idx="271">
                  <c:v>27.046999999999997</c:v>
                </c:pt>
                <c:pt idx="272">
                  <c:v>28.590999999999998</c:v>
                </c:pt>
                <c:pt idx="273">
                  <c:v>29.611999999999998</c:v>
                </c:pt>
                <c:pt idx="274">
                  <c:v>28.613999999999997</c:v>
                </c:pt>
                <c:pt idx="275">
                  <c:v>28.146999999999995</c:v>
                </c:pt>
                <c:pt idx="276">
                  <c:v>26.543999999999997</c:v>
                </c:pt>
                <c:pt idx="277">
                  <c:v>27.661000000000001</c:v>
                </c:pt>
                <c:pt idx="278">
                  <c:v>28.045000000000002</c:v>
                </c:pt>
                <c:pt idx="279">
                  <c:v>29.266000000000002</c:v>
                </c:pt>
                <c:pt idx="280">
                  <c:v>29.195999999999998</c:v>
                </c:pt>
                <c:pt idx="281">
                  <c:v>30.192999999999998</c:v>
                </c:pt>
                <c:pt idx="282">
                  <c:v>29.574000000000002</c:v>
                </c:pt>
                <c:pt idx="283">
                  <c:v>31.347999999999999</c:v>
                </c:pt>
                <c:pt idx="284">
                  <c:v>31.478000000000002</c:v>
                </c:pt>
                <c:pt idx="285">
                  <c:v>31.571999999999999</c:v>
                </c:pt>
                <c:pt idx="286">
                  <c:v>31.934000000000005</c:v>
                </c:pt>
                <c:pt idx="287">
                  <c:v>34.106000000000002</c:v>
                </c:pt>
                <c:pt idx="288">
                  <c:v>36.335000000000001</c:v>
                </c:pt>
                <c:pt idx="289">
                  <c:v>37.162999999999997</c:v>
                </c:pt>
                <c:pt idx="290">
                  <c:v>35.163999999999994</c:v>
                </c:pt>
                <c:pt idx="291">
                  <c:v>35.551999999999992</c:v>
                </c:pt>
                <c:pt idx="292">
                  <c:v>36.294999999999995</c:v>
                </c:pt>
                <c:pt idx="293">
                  <c:v>39.192999999999991</c:v>
                </c:pt>
                <c:pt idx="294">
                  <c:v>39.14</c:v>
                </c:pt>
                <c:pt idx="295">
                  <c:v>39.814999999999998</c:v>
                </c:pt>
                <c:pt idx="296">
                  <c:v>39.651000000000003</c:v>
                </c:pt>
                <c:pt idx="297">
                  <c:v>40.991</c:v>
                </c:pt>
                <c:pt idx="298">
                  <c:v>40.248000000000005</c:v>
                </c:pt>
              </c:numCache>
            </c:numRef>
          </c:val>
          <c:extLst>
            <c:ext xmlns:c16="http://schemas.microsoft.com/office/drawing/2014/chart" uri="{C3380CC4-5D6E-409C-BE32-E72D297353CC}">
              <c16:uniqueId val="{00000000-FB05-4345-85EC-43CF3C96E873}"/>
            </c:ext>
          </c:extLst>
        </c:ser>
        <c:ser>
          <c:idx val="4"/>
          <c:order val="1"/>
          <c:tx>
            <c:strRef>
              <c:f>'00后'!$C$1</c:f>
              <c:strCache>
                <c:ptCount val="1"/>
                <c:pt idx="0">
                  <c:v>运输设备</c:v>
                </c:pt>
              </c:strCache>
            </c:strRef>
          </c:tx>
          <c:spPr>
            <a:solidFill>
              <a:schemeClr val="accent5"/>
            </a:solidFill>
            <a:ln>
              <a:noFill/>
            </a:ln>
            <a:effectLst/>
          </c:spPr>
          <c:invertIfNegative val="0"/>
          <c:cat>
            <c:strRef>
              <c:f>'00后'!$A$2:$A$300</c:f>
              <c:strCache>
                <c:ptCount val="299"/>
                <c:pt idx="0">
                  <c:v>2000/01</c:v>
                </c:pt>
                <c:pt idx="1">
                  <c:v>2000/02</c:v>
                </c:pt>
                <c:pt idx="2">
                  <c:v>2000/03</c:v>
                </c:pt>
                <c:pt idx="3">
                  <c:v>2000/04</c:v>
                </c:pt>
                <c:pt idx="4">
                  <c:v>2000/05</c:v>
                </c:pt>
                <c:pt idx="5">
                  <c:v>2000/06</c:v>
                </c:pt>
                <c:pt idx="6">
                  <c:v>2000/07</c:v>
                </c:pt>
                <c:pt idx="7">
                  <c:v>2000/08</c:v>
                </c:pt>
                <c:pt idx="8">
                  <c:v>2000/09</c:v>
                </c:pt>
                <c:pt idx="9">
                  <c:v>2000/10</c:v>
                </c:pt>
                <c:pt idx="10">
                  <c:v>2000/11</c:v>
                </c:pt>
                <c:pt idx="11">
                  <c:v>2000/12</c:v>
                </c:pt>
                <c:pt idx="12">
                  <c:v>2001/01</c:v>
                </c:pt>
                <c:pt idx="13">
                  <c:v>2001/02</c:v>
                </c:pt>
                <c:pt idx="14">
                  <c:v>2001/03</c:v>
                </c:pt>
                <c:pt idx="15">
                  <c:v>2001/04</c:v>
                </c:pt>
                <c:pt idx="16">
                  <c:v>2001/05</c:v>
                </c:pt>
                <c:pt idx="17">
                  <c:v>2001/06</c:v>
                </c:pt>
                <c:pt idx="18">
                  <c:v>2001/07</c:v>
                </c:pt>
                <c:pt idx="19">
                  <c:v>2001/08</c:v>
                </c:pt>
                <c:pt idx="20">
                  <c:v>2001/09</c:v>
                </c:pt>
                <c:pt idx="21">
                  <c:v>2001/10</c:v>
                </c:pt>
                <c:pt idx="22">
                  <c:v>2001/11</c:v>
                </c:pt>
                <c:pt idx="23">
                  <c:v>2001/12</c:v>
                </c:pt>
                <c:pt idx="24">
                  <c:v>2002/01</c:v>
                </c:pt>
                <c:pt idx="25">
                  <c:v>2002/02</c:v>
                </c:pt>
                <c:pt idx="26">
                  <c:v>2002/03</c:v>
                </c:pt>
                <c:pt idx="27">
                  <c:v>2002/04</c:v>
                </c:pt>
                <c:pt idx="28">
                  <c:v>2002/05</c:v>
                </c:pt>
                <c:pt idx="29">
                  <c:v>2002/06</c:v>
                </c:pt>
                <c:pt idx="30">
                  <c:v>2002/07</c:v>
                </c:pt>
                <c:pt idx="31">
                  <c:v>2002/08</c:v>
                </c:pt>
                <c:pt idx="32">
                  <c:v>2002/09</c:v>
                </c:pt>
                <c:pt idx="33">
                  <c:v>2002/10</c:v>
                </c:pt>
                <c:pt idx="34">
                  <c:v>2002/11</c:v>
                </c:pt>
                <c:pt idx="35">
                  <c:v>2002/12</c:v>
                </c:pt>
                <c:pt idx="36">
                  <c:v>2003/01</c:v>
                </c:pt>
                <c:pt idx="37">
                  <c:v>2003/02</c:v>
                </c:pt>
                <c:pt idx="38">
                  <c:v>2003/03</c:v>
                </c:pt>
                <c:pt idx="39">
                  <c:v>2003/04</c:v>
                </c:pt>
                <c:pt idx="40">
                  <c:v>2003/05</c:v>
                </c:pt>
                <c:pt idx="41">
                  <c:v>2003/06</c:v>
                </c:pt>
                <c:pt idx="42">
                  <c:v>2003/07</c:v>
                </c:pt>
                <c:pt idx="43">
                  <c:v>2003/08</c:v>
                </c:pt>
                <c:pt idx="44">
                  <c:v>2003/09</c:v>
                </c:pt>
                <c:pt idx="45">
                  <c:v>2003/10</c:v>
                </c:pt>
                <c:pt idx="46">
                  <c:v>2003/11</c:v>
                </c:pt>
                <c:pt idx="47">
                  <c:v>2003/12</c:v>
                </c:pt>
                <c:pt idx="48">
                  <c:v>2004/01</c:v>
                </c:pt>
                <c:pt idx="49">
                  <c:v>2004/02</c:v>
                </c:pt>
                <c:pt idx="50">
                  <c:v>2004/03</c:v>
                </c:pt>
                <c:pt idx="51">
                  <c:v>2004/04</c:v>
                </c:pt>
                <c:pt idx="52">
                  <c:v>2004/05</c:v>
                </c:pt>
                <c:pt idx="53">
                  <c:v>2004/06</c:v>
                </c:pt>
                <c:pt idx="54">
                  <c:v>2004/07</c:v>
                </c:pt>
                <c:pt idx="55">
                  <c:v>2004/08</c:v>
                </c:pt>
                <c:pt idx="56">
                  <c:v>2004/09</c:v>
                </c:pt>
                <c:pt idx="57">
                  <c:v>2004/10</c:v>
                </c:pt>
                <c:pt idx="58">
                  <c:v>2004/11</c:v>
                </c:pt>
                <c:pt idx="59">
                  <c:v>2004/12</c:v>
                </c:pt>
                <c:pt idx="60">
                  <c:v>2005/01</c:v>
                </c:pt>
                <c:pt idx="61">
                  <c:v>2005/02</c:v>
                </c:pt>
                <c:pt idx="62">
                  <c:v>2005/03</c:v>
                </c:pt>
                <c:pt idx="63">
                  <c:v>2005/04</c:v>
                </c:pt>
                <c:pt idx="64">
                  <c:v>2005/05</c:v>
                </c:pt>
                <c:pt idx="65">
                  <c:v>2005/06</c:v>
                </c:pt>
                <c:pt idx="66">
                  <c:v>2005/07</c:v>
                </c:pt>
                <c:pt idx="67">
                  <c:v>2005/08</c:v>
                </c:pt>
                <c:pt idx="68">
                  <c:v>2005/09</c:v>
                </c:pt>
                <c:pt idx="69">
                  <c:v>2005/10</c:v>
                </c:pt>
                <c:pt idx="70">
                  <c:v>2005/11</c:v>
                </c:pt>
                <c:pt idx="71">
                  <c:v>2005/12</c:v>
                </c:pt>
                <c:pt idx="72">
                  <c:v>2006/01</c:v>
                </c:pt>
                <c:pt idx="73">
                  <c:v>2006/02</c:v>
                </c:pt>
                <c:pt idx="74">
                  <c:v>2006/03</c:v>
                </c:pt>
                <c:pt idx="75">
                  <c:v>2006/04</c:v>
                </c:pt>
                <c:pt idx="76">
                  <c:v>2006/05</c:v>
                </c:pt>
                <c:pt idx="77">
                  <c:v>2006/06</c:v>
                </c:pt>
                <c:pt idx="78">
                  <c:v>2006/07</c:v>
                </c:pt>
                <c:pt idx="79">
                  <c:v>2006/08</c:v>
                </c:pt>
                <c:pt idx="80">
                  <c:v>2006/09</c:v>
                </c:pt>
                <c:pt idx="81">
                  <c:v>2006/10</c:v>
                </c:pt>
                <c:pt idx="82">
                  <c:v>2006/11</c:v>
                </c:pt>
                <c:pt idx="83">
                  <c:v>2006/12</c:v>
                </c:pt>
                <c:pt idx="84">
                  <c:v>2007/01</c:v>
                </c:pt>
                <c:pt idx="85">
                  <c:v>2007/02</c:v>
                </c:pt>
                <c:pt idx="86">
                  <c:v>2007/03</c:v>
                </c:pt>
                <c:pt idx="87">
                  <c:v>2007/04</c:v>
                </c:pt>
                <c:pt idx="88">
                  <c:v>2007/05</c:v>
                </c:pt>
                <c:pt idx="89">
                  <c:v>2007/06</c:v>
                </c:pt>
                <c:pt idx="90">
                  <c:v>2007/07</c:v>
                </c:pt>
                <c:pt idx="91">
                  <c:v>2007/08</c:v>
                </c:pt>
                <c:pt idx="92">
                  <c:v>2007/09</c:v>
                </c:pt>
                <c:pt idx="93">
                  <c:v>2007/10</c:v>
                </c:pt>
                <c:pt idx="94">
                  <c:v>2007/11</c:v>
                </c:pt>
                <c:pt idx="95">
                  <c:v>2007/12</c:v>
                </c:pt>
                <c:pt idx="96">
                  <c:v>2008/01</c:v>
                </c:pt>
                <c:pt idx="97">
                  <c:v>2008/02</c:v>
                </c:pt>
                <c:pt idx="98">
                  <c:v>2008/03</c:v>
                </c:pt>
                <c:pt idx="99">
                  <c:v>2008/04</c:v>
                </c:pt>
                <c:pt idx="100">
                  <c:v>2008/05</c:v>
                </c:pt>
                <c:pt idx="101">
                  <c:v>2008/06</c:v>
                </c:pt>
                <c:pt idx="102">
                  <c:v>2008/07</c:v>
                </c:pt>
                <c:pt idx="103">
                  <c:v>2008/08</c:v>
                </c:pt>
                <c:pt idx="104">
                  <c:v>2008/09</c:v>
                </c:pt>
                <c:pt idx="105">
                  <c:v>2008/10</c:v>
                </c:pt>
                <c:pt idx="106">
                  <c:v>2008/11</c:v>
                </c:pt>
                <c:pt idx="107">
                  <c:v>2008/12</c:v>
                </c:pt>
                <c:pt idx="108">
                  <c:v>2009/01</c:v>
                </c:pt>
                <c:pt idx="109">
                  <c:v>2009/02</c:v>
                </c:pt>
                <c:pt idx="110">
                  <c:v>2009/03</c:v>
                </c:pt>
                <c:pt idx="111">
                  <c:v>2009/04</c:v>
                </c:pt>
                <c:pt idx="112">
                  <c:v>2009/05</c:v>
                </c:pt>
                <c:pt idx="113">
                  <c:v>2009/06</c:v>
                </c:pt>
                <c:pt idx="114">
                  <c:v>2009/07</c:v>
                </c:pt>
                <c:pt idx="115">
                  <c:v>2009/08</c:v>
                </c:pt>
                <c:pt idx="116">
                  <c:v>2009/09</c:v>
                </c:pt>
                <c:pt idx="117">
                  <c:v>2009/10</c:v>
                </c:pt>
                <c:pt idx="118">
                  <c:v>2009/11</c:v>
                </c:pt>
                <c:pt idx="119">
                  <c:v>2009/12</c:v>
                </c:pt>
                <c:pt idx="120">
                  <c:v>2010/01</c:v>
                </c:pt>
                <c:pt idx="121">
                  <c:v>2010/02</c:v>
                </c:pt>
                <c:pt idx="122">
                  <c:v>2010/03</c:v>
                </c:pt>
                <c:pt idx="123">
                  <c:v>2010/04</c:v>
                </c:pt>
                <c:pt idx="124">
                  <c:v>2010/05</c:v>
                </c:pt>
                <c:pt idx="125">
                  <c:v>2010/06</c:v>
                </c:pt>
                <c:pt idx="126">
                  <c:v>2010/07</c:v>
                </c:pt>
                <c:pt idx="127">
                  <c:v>2010/08</c:v>
                </c:pt>
                <c:pt idx="128">
                  <c:v>2010/09</c:v>
                </c:pt>
                <c:pt idx="129">
                  <c:v>2010/10</c:v>
                </c:pt>
                <c:pt idx="130">
                  <c:v>2010/11</c:v>
                </c:pt>
                <c:pt idx="131">
                  <c:v>2010/12</c:v>
                </c:pt>
                <c:pt idx="132">
                  <c:v>2011/01</c:v>
                </c:pt>
                <c:pt idx="133">
                  <c:v>2011/02</c:v>
                </c:pt>
                <c:pt idx="134">
                  <c:v>2011/03</c:v>
                </c:pt>
                <c:pt idx="135">
                  <c:v>2011/04</c:v>
                </c:pt>
                <c:pt idx="136">
                  <c:v>2011/05</c:v>
                </c:pt>
                <c:pt idx="137">
                  <c:v>2011/06</c:v>
                </c:pt>
                <c:pt idx="138">
                  <c:v>2011/07</c:v>
                </c:pt>
                <c:pt idx="139">
                  <c:v>2011/08</c:v>
                </c:pt>
                <c:pt idx="140">
                  <c:v>2011/09</c:v>
                </c:pt>
                <c:pt idx="141">
                  <c:v>2011/10</c:v>
                </c:pt>
                <c:pt idx="142">
                  <c:v>2011/11</c:v>
                </c:pt>
                <c:pt idx="143">
                  <c:v>2011/12</c:v>
                </c:pt>
                <c:pt idx="144">
                  <c:v>2012/01</c:v>
                </c:pt>
                <c:pt idx="145">
                  <c:v>2012/02</c:v>
                </c:pt>
                <c:pt idx="146">
                  <c:v>2012/03</c:v>
                </c:pt>
                <c:pt idx="147">
                  <c:v>2012/04</c:v>
                </c:pt>
                <c:pt idx="148">
                  <c:v>2012/05</c:v>
                </c:pt>
                <c:pt idx="149">
                  <c:v>2012/06</c:v>
                </c:pt>
                <c:pt idx="150">
                  <c:v>2012/07</c:v>
                </c:pt>
                <c:pt idx="151">
                  <c:v>2012/08</c:v>
                </c:pt>
                <c:pt idx="152">
                  <c:v>2012/09</c:v>
                </c:pt>
                <c:pt idx="153">
                  <c:v>2012/10</c:v>
                </c:pt>
                <c:pt idx="154">
                  <c:v>2012/11</c:v>
                </c:pt>
                <c:pt idx="155">
                  <c:v>2012/12</c:v>
                </c:pt>
                <c:pt idx="156">
                  <c:v>2013/01</c:v>
                </c:pt>
                <c:pt idx="157">
                  <c:v>2013/02</c:v>
                </c:pt>
                <c:pt idx="158">
                  <c:v>2013/03</c:v>
                </c:pt>
                <c:pt idx="159">
                  <c:v>2013/04</c:v>
                </c:pt>
                <c:pt idx="160">
                  <c:v>2013/05</c:v>
                </c:pt>
                <c:pt idx="161">
                  <c:v>2013/06</c:v>
                </c:pt>
                <c:pt idx="162">
                  <c:v>2013/07</c:v>
                </c:pt>
                <c:pt idx="163">
                  <c:v>2013/08</c:v>
                </c:pt>
                <c:pt idx="164">
                  <c:v>2013/09</c:v>
                </c:pt>
                <c:pt idx="165">
                  <c:v>2013/10</c:v>
                </c:pt>
                <c:pt idx="166">
                  <c:v>2013/11</c:v>
                </c:pt>
                <c:pt idx="167">
                  <c:v>2013/12</c:v>
                </c:pt>
                <c:pt idx="168">
                  <c:v>2014/01</c:v>
                </c:pt>
                <c:pt idx="169">
                  <c:v>2014/02</c:v>
                </c:pt>
                <c:pt idx="170">
                  <c:v>2014/03</c:v>
                </c:pt>
                <c:pt idx="171">
                  <c:v>2014/04</c:v>
                </c:pt>
                <c:pt idx="172">
                  <c:v>2014/05</c:v>
                </c:pt>
                <c:pt idx="173">
                  <c:v>2014/06</c:v>
                </c:pt>
                <c:pt idx="174">
                  <c:v>2014/07</c:v>
                </c:pt>
                <c:pt idx="175">
                  <c:v>2014/08</c:v>
                </c:pt>
                <c:pt idx="176">
                  <c:v>2014/09</c:v>
                </c:pt>
                <c:pt idx="177">
                  <c:v>2014/10</c:v>
                </c:pt>
                <c:pt idx="178">
                  <c:v>2014/11</c:v>
                </c:pt>
                <c:pt idx="179">
                  <c:v>2014/12</c:v>
                </c:pt>
                <c:pt idx="180">
                  <c:v>2015/01</c:v>
                </c:pt>
                <c:pt idx="181">
                  <c:v>2015/02</c:v>
                </c:pt>
                <c:pt idx="182">
                  <c:v>2015/03</c:v>
                </c:pt>
                <c:pt idx="183">
                  <c:v>2015/04</c:v>
                </c:pt>
                <c:pt idx="184">
                  <c:v>2015/05</c:v>
                </c:pt>
                <c:pt idx="185">
                  <c:v>2015/06</c:v>
                </c:pt>
                <c:pt idx="186">
                  <c:v>2015/07</c:v>
                </c:pt>
                <c:pt idx="187">
                  <c:v>2015/08</c:v>
                </c:pt>
                <c:pt idx="188">
                  <c:v>2015/09</c:v>
                </c:pt>
                <c:pt idx="189">
                  <c:v>2015/10</c:v>
                </c:pt>
                <c:pt idx="190">
                  <c:v>2015/11</c:v>
                </c:pt>
                <c:pt idx="191">
                  <c:v>2015/12</c:v>
                </c:pt>
                <c:pt idx="192">
                  <c:v>2016/01</c:v>
                </c:pt>
                <c:pt idx="193">
                  <c:v>2016/02</c:v>
                </c:pt>
                <c:pt idx="194">
                  <c:v>2016/03</c:v>
                </c:pt>
                <c:pt idx="195">
                  <c:v>2016/04</c:v>
                </c:pt>
                <c:pt idx="196">
                  <c:v>2016/05</c:v>
                </c:pt>
                <c:pt idx="197">
                  <c:v>2016/06</c:v>
                </c:pt>
                <c:pt idx="198">
                  <c:v>2016/07</c:v>
                </c:pt>
                <c:pt idx="199">
                  <c:v>2016/08</c:v>
                </c:pt>
                <c:pt idx="200">
                  <c:v>2016/09</c:v>
                </c:pt>
                <c:pt idx="201">
                  <c:v>2016/10</c:v>
                </c:pt>
                <c:pt idx="202">
                  <c:v>2016/11</c:v>
                </c:pt>
                <c:pt idx="203">
                  <c:v>2016/12</c:v>
                </c:pt>
                <c:pt idx="204">
                  <c:v>2017/01</c:v>
                </c:pt>
                <c:pt idx="205">
                  <c:v>2017/02</c:v>
                </c:pt>
                <c:pt idx="206">
                  <c:v>2017/03</c:v>
                </c:pt>
                <c:pt idx="207">
                  <c:v>2017/04</c:v>
                </c:pt>
                <c:pt idx="208">
                  <c:v>2017/05</c:v>
                </c:pt>
                <c:pt idx="209">
                  <c:v>2017/06</c:v>
                </c:pt>
                <c:pt idx="210">
                  <c:v>2017/07</c:v>
                </c:pt>
                <c:pt idx="211">
                  <c:v>2017/08</c:v>
                </c:pt>
                <c:pt idx="212">
                  <c:v>2017/09</c:v>
                </c:pt>
                <c:pt idx="213">
                  <c:v>2017/10</c:v>
                </c:pt>
                <c:pt idx="214">
                  <c:v>2017/11</c:v>
                </c:pt>
                <c:pt idx="215">
                  <c:v>2017/12</c:v>
                </c:pt>
                <c:pt idx="216">
                  <c:v>2018/01</c:v>
                </c:pt>
                <c:pt idx="217">
                  <c:v>2018/02</c:v>
                </c:pt>
                <c:pt idx="218">
                  <c:v>2018/03</c:v>
                </c:pt>
                <c:pt idx="219">
                  <c:v>2018/04</c:v>
                </c:pt>
                <c:pt idx="220">
                  <c:v>2018/05</c:v>
                </c:pt>
                <c:pt idx="221">
                  <c:v>2018/06</c:v>
                </c:pt>
                <c:pt idx="222">
                  <c:v>2018/07</c:v>
                </c:pt>
                <c:pt idx="223">
                  <c:v>2018/08</c:v>
                </c:pt>
                <c:pt idx="224">
                  <c:v>2018/09</c:v>
                </c:pt>
                <c:pt idx="225">
                  <c:v>2018/10</c:v>
                </c:pt>
                <c:pt idx="226">
                  <c:v>2018/11</c:v>
                </c:pt>
                <c:pt idx="227">
                  <c:v>2018/12</c:v>
                </c:pt>
                <c:pt idx="228">
                  <c:v>2019/01</c:v>
                </c:pt>
                <c:pt idx="229">
                  <c:v>2019/02</c:v>
                </c:pt>
                <c:pt idx="230">
                  <c:v>2019/03</c:v>
                </c:pt>
                <c:pt idx="231">
                  <c:v>2019/04</c:v>
                </c:pt>
                <c:pt idx="232">
                  <c:v>2019/05</c:v>
                </c:pt>
                <c:pt idx="233">
                  <c:v>2019/06</c:v>
                </c:pt>
                <c:pt idx="234">
                  <c:v>2019/07</c:v>
                </c:pt>
                <c:pt idx="235">
                  <c:v>2019/08</c:v>
                </c:pt>
                <c:pt idx="236">
                  <c:v>2019/09</c:v>
                </c:pt>
                <c:pt idx="237">
                  <c:v>2019/10</c:v>
                </c:pt>
                <c:pt idx="238">
                  <c:v>2019/11</c:v>
                </c:pt>
                <c:pt idx="239">
                  <c:v>2019/12</c:v>
                </c:pt>
                <c:pt idx="240">
                  <c:v>2020/01</c:v>
                </c:pt>
                <c:pt idx="241">
                  <c:v>2020/02</c:v>
                </c:pt>
                <c:pt idx="242">
                  <c:v>2020/03</c:v>
                </c:pt>
                <c:pt idx="243">
                  <c:v>2020/04</c:v>
                </c:pt>
                <c:pt idx="244">
                  <c:v>2020/05</c:v>
                </c:pt>
                <c:pt idx="245">
                  <c:v>2020/06</c:v>
                </c:pt>
                <c:pt idx="246">
                  <c:v>2020/07</c:v>
                </c:pt>
                <c:pt idx="247">
                  <c:v>2020/08</c:v>
                </c:pt>
                <c:pt idx="248">
                  <c:v>2020/09</c:v>
                </c:pt>
                <c:pt idx="249">
                  <c:v>2020/10</c:v>
                </c:pt>
                <c:pt idx="250">
                  <c:v>2020/11</c:v>
                </c:pt>
                <c:pt idx="251">
                  <c:v>2020/12</c:v>
                </c:pt>
                <c:pt idx="252">
                  <c:v>2021/01</c:v>
                </c:pt>
                <c:pt idx="253">
                  <c:v>2021/02</c:v>
                </c:pt>
                <c:pt idx="254">
                  <c:v>2021/03</c:v>
                </c:pt>
                <c:pt idx="255">
                  <c:v>2021/04</c:v>
                </c:pt>
                <c:pt idx="256">
                  <c:v>2021/05</c:v>
                </c:pt>
                <c:pt idx="257">
                  <c:v>2021/06</c:v>
                </c:pt>
                <c:pt idx="258">
                  <c:v>2021/07</c:v>
                </c:pt>
                <c:pt idx="259">
                  <c:v>2021/08</c:v>
                </c:pt>
                <c:pt idx="260">
                  <c:v>2021/09</c:v>
                </c:pt>
                <c:pt idx="261">
                  <c:v>2021/10</c:v>
                </c:pt>
                <c:pt idx="262">
                  <c:v>2021/11</c:v>
                </c:pt>
                <c:pt idx="263">
                  <c:v>2021/12</c:v>
                </c:pt>
                <c:pt idx="264">
                  <c:v>2022/01</c:v>
                </c:pt>
                <c:pt idx="265">
                  <c:v>2022/02</c:v>
                </c:pt>
                <c:pt idx="266">
                  <c:v>2022/03</c:v>
                </c:pt>
                <c:pt idx="267">
                  <c:v>2022/04</c:v>
                </c:pt>
                <c:pt idx="268">
                  <c:v>2022/05</c:v>
                </c:pt>
                <c:pt idx="269">
                  <c:v>2022/06</c:v>
                </c:pt>
                <c:pt idx="270">
                  <c:v>2022/07</c:v>
                </c:pt>
                <c:pt idx="271">
                  <c:v>2022/08</c:v>
                </c:pt>
                <c:pt idx="272">
                  <c:v>2022/09</c:v>
                </c:pt>
                <c:pt idx="273">
                  <c:v>2022/10</c:v>
                </c:pt>
                <c:pt idx="274">
                  <c:v>2022/11</c:v>
                </c:pt>
                <c:pt idx="275">
                  <c:v>2022/12</c:v>
                </c:pt>
                <c:pt idx="276">
                  <c:v>2023/01</c:v>
                </c:pt>
                <c:pt idx="277">
                  <c:v>2023/02</c:v>
                </c:pt>
                <c:pt idx="278">
                  <c:v>2023/03</c:v>
                </c:pt>
                <c:pt idx="279">
                  <c:v>2023/04</c:v>
                </c:pt>
                <c:pt idx="280">
                  <c:v>2023/05</c:v>
                </c:pt>
                <c:pt idx="281">
                  <c:v>2023/06</c:v>
                </c:pt>
                <c:pt idx="282">
                  <c:v>2023/07</c:v>
                </c:pt>
                <c:pt idx="283">
                  <c:v>2023/08</c:v>
                </c:pt>
                <c:pt idx="284">
                  <c:v>2023/09</c:v>
                </c:pt>
                <c:pt idx="285">
                  <c:v>2023/10</c:v>
                </c:pt>
                <c:pt idx="286">
                  <c:v>2023/11</c:v>
                </c:pt>
                <c:pt idx="287">
                  <c:v>2023/12</c:v>
                </c:pt>
                <c:pt idx="288">
                  <c:v>2024/01</c:v>
                </c:pt>
                <c:pt idx="289">
                  <c:v>2024/02</c:v>
                </c:pt>
                <c:pt idx="290">
                  <c:v>2024/03</c:v>
                </c:pt>
                <c:pt idx="291">
                  <c:v>2024/04</c:v>
                </c:pt>
                <c:pt idx="292">
                  <c:v>2024/05</c:v>
                </c:pt>
                <c:pt idx="293">
                  <c:v>2024/06</c:v>
                </c:pt>
                <c:pt idx="294">
                  <c:v>2024/07</c:v>
                </c:pt>
                <c:pt idx="295">
                  <c:v>2024/08</c:v>
                </c:pt>
                <c:pt idx="296">
                  <c:v>2024/09</c:v>
                </c:pt>
                <c:pt idx="297">
                  <c:v>2024/10</c:v>
                </c:pt>
                <c:pt idx="298">
                  <c:v>2024/11</c:v>
                </c:pt>
              </c:strCache>
            </c:strRef>
          </c:cat>
          <c:val>
            <c:numRef>
              <c:f>'00后'!$C$2:$C$300</c:f>
              <c:numCache>
                <c:formatCode>#,##0</c:formatCode>
                <c:ptCount val="299"/>
                <c:pt idx="0">
                  <c:v>4.4660000000000002</c:v>
                </c:pt>
                <c:pt idx="1">
                  <c:v>4.7359999999999998</c:v>
                </c:pt>
                <c:pt idx="2">
                  <c:v>6.391</c:v>
                </c:pt>
                <c:pt idx="3">
                  <c:v>5.6779999999999999</c:v>
                </c:pt>
                <c:pt idx="4">
                  <c:v>8.0839999999999996</c:v>
                </c:pt>
                <c:pt idx="5">
                  <c:v>7.1559999999999997</c:v>
                </c:pt>
                <c:pt idx="6">
                  <c:v>6.1660000000000004</c:v>
                </c:pt>
                <c:pt idx="7">
                  <c:v>7.3310000000000004</c:v>
                </c:pt>
                <c:pt idx="8">
                  <c:v>6.47</c:v>
                </c:pt>
                <c:pt idx="9">
                  <c:v>6.82</c:v>
                </c:pt>
                <c:pt idx="10">
                  <c:v>6.4359999999999999</c:v>
                </c:pt>
                <c:pt idx="11">
                  <c:v>6.077</c:v>
                </c:pt>
                <c:pt idx="12">
                  <c:v>7.0270000000000001</c:v>
                </c:pt>
                <c:pt idx="13">
                  <c:v>6.5359999999999996</c:v>
                </c:pt>
                <c:pt idx="14">
                  <c:v>7.3849999999999998</c:v>
                </c:pt>
                <c:pt idx="15">
                  <c:v>7.3179999999999996</c:v>
                </c:pt>
                <c:pt idx="16">
                  <c:v>7.3479999999999999</c:v>
                </c:pt>
                <c:pt idx="17">
                  <c:v>6.9249999999999998</c:v>
                </c:pt>
                <c:pt idx="18">
                  <c:v>6.492</c:v>
                </c:pt>
                <c:pt idx="19">
                  <c:v>6.6239999999999997</c:v>
                </c:pt>
                <c:pt idx="20">
                  <c:v>7.5549999999999997</c:v>
                </c:pt>
                <c:pt idx="21">
                  <c:v>6.8520000000000003</c:v>
                </c:pt>
                <c:pt idx="22">
                  <c:v>6.0369999999999999</c:v>
                </c:pt>
                <c:pt idx="23">
                  <c:v>6.7149999999999999</c:v>
                </c:pt>
                <c:pt idx="24">
                  <c:v>5.3940000000000001</c:v>
                </c:pt>
                <c:pt idx="25">
                  <c:v>4.3460000000000001</c:v>
                </c:pt>
                <c:pt idx="26">
                  <c:v>5.1260000000000003</c:v>
                </c:pt>
                <c:pt idx="27">
                  <c:v>3.79</c:v>
                </c:pt>
                <c:pt idx="28">
                  <c:v>4.0780000000000003</c:v>
                </c:pt>
                <c:pt idx="29">
                  <c:v>3.7370000000000001</c:v>
                </c:pt>
                <c:pt idx="30">
                  <c:v>3.1970000000000001</c:v>
                </c:pt>
                <c:pt idx="31">
                  <c:v>3.3290000000000002</c:v>
                </c:pt>
                <c:pt idx="32">
                  <c:v>3.31</c:v>
                </c:pt>
                <c:pt idx="33">
                  <c:v>3.403</c:v>
                </c:pt>
                <c:pt idx="34">
                  <c:v>3.1920000000000002</c:v>
                </c:pt>
                <c:pt idx="35">
                  <c:v>3.0819999999999999</c:v>
                </c:pt>
                <c:pt idx="36">
                  <c:v>2.875</c:v>
                </c:pt>
                <c:pt idx="37">
                  <c:v>3.274</c:v>
                </c:pt>
                <c:pt idx="38">
                  <c:v>3.2360000000000002</c:v>
                </c:pt>
                <c:pt idx="39">
                  <c:v>3.484</c:v>
                </c:pt>
                <c:pt idx="40">
                  <c:v>3.7330000000000001</c:v>
                </c:pt>
                <c:pt idx="41">
                  <c:v>3.5219999999999998</c:v>
                </c:pt>
                <c:pt idx="42">
                  <c:v>3.298</c:v>
                </c:pt>
                <c:pt idx="43">
                  <c:v>3.1520000000000001</c:v>
                </c:pt>
                <c:pt idx="44">
                  <c:v>3.5230000000000001</c:v>
                </c:pt>
                <c:pt idx="45">
                  <c:v>3.5659999999999998</c:v>
                </c:pt>
                <c:pt idx="46">
                  <c:v>3.39</c:v>
                </c:pt>
                <c:pt idx="47">
                  <c:v>2.7170000000000001</c:v>
                </c:pt>
                <c:pt idx="48">
                  <c:v>2.6280000000000001</c:v>
                </c:pt>
                <c:pt idx="49">
                  <c:v>2.548</c:v>
                </c:pt>
                <c:pt idx="50">
                  <c:v>2.44</c:v>
                </c:pt>
                <c:pt idx="51">
                  <c:v>2.2999999999999998</c:v>
                </c:pt>
                <c:pt idx="52">
                  <c:v>2.573</c:v>
                </c:pt>
                <c:pt idx="53">
                  <c:v>2.4260000000000002</c:v>
                </c:pt>
                <c:pt idx="54">
                  <c:v>2.653</c:v>
                </c:pt>
                <c:pt idx="55">
                  <c:v>2.4249999999999998</c:v>
                </c:pt>
                <c:pt idx="56">
                  <c:v>2.56</c:v>
                </c:pt>
                <c:pt idx="57">
                  <c:v>2.6179999999999999</c:v>
                </c:pt>
                <c:pt idx="58">
                  <c:v>2.831</c:v>
                </c:pt>
                <c:pt idx="59">
                  <c:v>2.7440000000000002</c:v>
                </c:pt>
                <c:pt idx="60">
                  <c:v>2.3039999999999998</c:v>
                </c:pt>
                <c:pt idx="61">
                  <c:v>2.6859999999999999</c:v>
                </c:pt>
                <c:pt idx="62">
                  <c:v>3.097</c:v>
                </c:pt>
                <c:pt idx="63">
                  <c:v>3.4660000000000002</c:v>
                </c:pt>
                <c:pt idx="64">
                  <c:v>3.698</c:v>
                </c:pt>
                <c:pt idx="65">
                  <c:v>3.8740000000000001</c:v>
                </c:pt>
                <c:pt idx="66">
                  <c:v>3.996</c:v>
                </c:pt>
                <c:pt idx="67">
                  <c:v>4.0759999999999996</c:v>
                </c:pt>
                <c:pt idx="68">
                  <c:v>4.0869999999999997</c:v>
                </c:pt>
                <c:pt idx="69">
                  <c:v>3.79</c:v>
                </c:pt>
                <c:pt idx="70">
                  <c:v>3.76</c:v>
                </c:pt>
                <c:pt idx="71">
                  <c:v>3.383</c:v>
                </c:pt>
                <c:pt idx="72">
                  <c:v>2.496</c:v>
                </c:pt>
                <c:pt idx="73">
                  <c:v>3.0640000000000001</c:v>
                </c:pt>
                <c:pt idx="74">
                  <c:v>2.4620000000000002</c:v>
                </c:pt>
                <c:pt idx="75">
                  <c:v>2.1429999999999998</c:v>
                </c:pt>
                <c:pt idx="76">
                  <c:v>2.2789999999999999</c:v>
                </c:pt>
                <c:pt idx="77">
                  <c:v>2.3210000000000002</c:v>
                </c:pt>
                <c:pt idx="78">
                  <c:v>2.3460000000000001</c:v>
                </c:pt>
                <c:pt idx="79">
                  <c:v>2.508</c:v>
                </c:pt>
                <c:pt idx="80">
                  <c:v>2.5939999999999999</c:v>
                </c:pt>
                <c:pt idx="81">
                  <c:v>2.302</c:v>
                </c:pt>
                <c:pt idx="82">
                  <c:v>2.2690000000000001</c:v>
                </c:pt>
                <c:pt idx="83">
                  <c:v>2.2810000000000001</c:v>
                </c:pt>
                <c:pt idx="84">
                  <c:v>2.0499999999999998</c:v>
                </c:pt>
                <c:pt idx="85">
                  <c:v>2.0760000000000001</c:v>
                </c:pt>
                <c:pt idx="86">
                  <c:v>2.5129999999999999</c:v>
                </c:pt>
                <c:pt idx="87">
                  <c:v>2.4079999999999999</c:v>
                </c:pt>
                <c:pt idx="88">
                  <c:v>3.1760000000000002</c:v>
                </c:pt>
                <c:pt idx="89">
                  <c:v>3.3889999999999998</c:v>
                </c:pt>
                <c:pt idx="90">
                  <c:v>3.9380000000000002</c:v>
                </c:pt>
                <c:pt idx="91">
                  <c:v>3.754</c:v>
                </c:pt>
                <c:pt idx="92">
                  <c:v>3.7839999999999998</c:v>
                </c:pt>
                <c:pt idx="93">
                  <c:v>3.8929999999999998</c:v>
                </c:pt>
                <c:pt idx="94">
                  <c:v>3.9079999999999999</c:v>
                </c:pt>
                <c:pt idx="95">
                  <c:v>3.722</c:v>
                </c:pt>
                <c:pt idx="96">
                  <c:v>4.2480000000000002</c:v>
                </c:pt>
                <c:pt idx="97">
                  <c:v>3.927</c:v>
                </c:pt>
                <c:pt idx="98">
                  <c:v>3.98</c:v>
                </c:pt>
                <c:pt idx="99">
                  <c:v>4.5460000000000003</c:v>
                </c:pt>
                <c:pt idx="100">
                  <c:v>4.1920000000000002</c:v>
                </c:pt>
                <c:pt idx="101">
                  <c:v>4.492</c:v>
                </c:pt>
                <c:pt idx="102">
                  <c:v>4.5129999999999999</c:v>
                </c:pt>
                <c:pt idx="103">
                  <c:v>5.3680000000000003</c:v>
                </c:pt>
                <c:pt idx="104">
                  <c:v>5.3250000000000002</c:v>
                </c:pt>
                <c:pt idx="105">
                  <c:v>5.0910000000000002</c:v>
                </c:pt>
                <c:pt idx="106">
                  <c:v>4.7309999999999999</c:v>
                </c:pt>
                <c:pt idx="107">
                  <c:v>4.7480000000000002</c:v>
                </c:pt>
                <c:pt idx="108">
                  <c:v>4.9550000000000001</c:v>
                </c:pt>
                <c:pt idx="109">
                  <c:v>4.8179999999999996</c:v>
                </c:pt>
                <c:pt idx="110">
                  <c:v>5.0270000000000001</c:v>
                </c:pt>
                <c:pt idx="111">
                  <c:v>4.2910000000000004</c:v>
                </c:pt>
                <c:pt idx="112">
                  <c:v>4.1269999999999998</c:v>
                </c:pt>
                <c:pt idx="113">
                  <c:v>4.0529999999999999</c:v>
                </c:pt>
                <c:pt idx="114">
                  <c:v>3.5150000000000001</c:v>
                </c:pt>
                <c:pt idx="115">
                  <c:v>2.8490000000000002</c:v>
                </c:pt>
                <c:pt idx="116">
                  <c:v>2.8239999999999998</c:v>
                </c:pt>
                <c:pt idx="117">
                  <c:v>2.5379999999999998</c:v>
                </c:pt>
                <c:pt idx="118">
                  <c:v>2.3849999999999998</c:v>
                </c:pt>
                <c:pt idx="119">
                  <c:v>2.222</c:v>
                </c:pt>
                <c:pt idx="120">
                  <c:v>1.6859999999999999</c:v>
                </c:pt>
                <c:pt idx="121">
                  <c:v>1.7669999999999999</c:v>
                </c:pt>
                <c:pt idx="122">
                  <c:v>1.647</c:v>
                </c:pt>
                <c:pt idx="123">
                  <c:v>1.923</c:v>
                </c:pt>
                <c:pt idx="124">
                  <c:v>1.7849999999999999</c:v>
                </c:pt>
                <c:pt idx="125">
                  <c:v>1.7569999999999999</c:v>
                </c:pt>
                <c:pt idx="126">
                  <c:v>1.8169999999999999</c:v>
                </c:pt>
                <c:pt idx="127">
                  <c:v>1.62</c:v>
                </c:pt>
                <c:pt idx="128">
                  <c:v>2.0219999999999998</c:v>
                </c:pt>
                <c:pt idx="129">
                  <c:v>2.169</c:v>
                </c:pt>
                <c:pt idx="130">
                  <c:v>2.415</c:v>
                </c:pt>
                <c:pt idx="131">
                  <c:v>2.8639999999999999</c:v>
                </c:pt>
                <c:pt idx="132">
                  <c:v>2.9169999999999998</c:v>
                </c:pt>
                <c:pt idx="133">
                  <c:v>3.04</c:v>
                </c:pt>
                <c:pt idx="134">
                  <c:v>3.1970000000000001</c:v>
                </c:pt>
                <c:pt idx="135">
                  <c:v>3.0070000000000001</c:v>
                </c:pt>
                <c:pt idx="136">
                  <c:v>2.7229999999999999</c:v>
                </c:pt>
                <c:pt idx="137">
                  <c:v>3.0579999999999998</c:v>
                </c:pt>
                <c:pt idx="138">
                  <c:v>3.3570000000000002</c:v>
                </c:pt>
                <c:pt idx="139">
                  <c:v>3.4039999999999999</c:v>
                </c:pt>
                <c:pt idx="140">
                  <c:v>3.6960000000000002</c:v>
                </c:pt>
                <c:pt idx="141">
                  <c:v>4.0910000000000002</c:v>
                </c:pt>
                <c:pt idx="142">
                  <c:v>3.0419999999999998</c:v>
                </c:pt>
                <c:pt idx="143">
                  <c:v>3.5110000000000001</c:v>
                </c:pt>
                <c:pt idx="144">
                  <c:v>2.4729999999999999</c:v>
                </c:pt>
                <c:pt idx="145">
                  <c:v>3.1749999999999998</c:v>
                </c:pt>
                <c:pt idx="146">
                  <c:v>3.1890000000000001</c:v>
                </c:pt>
                <c:pt idx="147">
                  <c:v>3.28</c:v>
                </c:pt>
                <c:pt idx="148">
                  <c:v>3.6619999999999999</c:v>
                </c:pt>
                <c:pt idx="149">
                  <c:v>4.13</c:v>
                </c:pt>
                <c:pt idx="150">
                  <c:v>4.0220000000000002</c:v>
                </c:pt>
                <c:pt idx="151">
                  <c:v>4.2839999999999998</c:v>
                </c:pt>
                <c:pt idx="152">
                  <c:v>4.0309999999999997</c:v>
                </c:pt>
                <c:pt idx="153">
                  <c:v>4.2880000000000003</c:v>
                </c:pt>
                <c:pt idx="154">
                  <c:v>4.931</c:v>
                </c:pt>
                <c:pt idx="155">
                  <c:v>4.6769999999999996</c:v>
                </c:pt>
                <c:pt idx="156">
                  <c:v>5.6879999999999997</c:v>
                </c:pt>
                <c:pt idx="157">
                  <c:v>5.734</c:v>
                </c:pt>
                <c:pt idx="158">
                  <c:v>6.7770000000000001</c:v>
                </c:pt>
                <c:pt idx="159">
                  <c:v>5.3620000000000001</c:v>
                </c:pt>
                <c:pt idx="160">
                  <c:v>5.2789999999999999</c:v>
                </c:pt>
                <c:pt idx="161">
                  <c:v>5.0720000000000001</c:v>
                </c:pt>
                <c:pt idx="162">
                  <c:v>5.6669999999999998</c:v>
                </c:pt>
                <c:pt idx="163">
                  <c:v>5.2249999999999996</c:v>
                </c:pt>
                <c:pt idx="164">
                  <c:v>4.8780000000000001</c:v>
                </c:pt>
                <c:pt idx="165">
                  <c:v>4.8620000000000001</c:v>
                </c:pt>
                <c:pt idx="166">
                  <c:v>4.78</c:v>
                </c:pt>
                <c:pt idx="167">
                  <c:v>4.8129999999999997</c:v>
                </c:pt>
                <c:pt idx="168">
                  <c:v>4.8170000000000002</c:v>
                </c:pt>
                <c:pt idx="169">
                  <c:v>5.2149999999999999</c:v>
                </c:pt>
                <c:pt idx="170">
                  <c:v>4.63</c:v>
                </c:pt>
                <c:pt idx="171">
                  <c:v>4.2590000000000003</c:v>
                </c:pt>
                <c:pt idx="172">
                  <c:v>4.1779999999999999</c:v>
                </c:pt>
                <c:pt idx="173">
                  <c:v>7.5339999999999998</c:v>
                </c:pt>
                <c:pt idx="174">
                  <c:v>7.3360000000000003</c:v>
                </c:pt>
                <c:pt idx="175">
                  <c:v>7.4130000000000003</c:v>
                </c:pt>
                <c:pt idx="176">
                  <c:v>8.6340000000000003</c:v>
                </c:pt>
                <c:pt idx="177">
                  <c:v>11.01</c:v>
                </c:pt>
                <c:pt idx="178">
                  <c:v>10.196999999999999</c:v>
                </c:pt>
                <c:pt idx="179">
                  <c:v>10.61</c:v>
                </c:pt>
                <c:pt idx="180">
                  <c:v>10.474</c:v>
                </c:pt>
                <c:pt idx="181">
                  <c:v>10.686</c:v>
                </c:pt>
                <c:pt idx="182">
                  <c:v>11.768000000000001</c:v>
                </c:pt>
                <c:pt idx="183">
                  <c:v>12.444000000000001</c:v>
                </c:pt>
                <c:pt idx="184">
                  <c:v>12.824999999999999</c:v>
                </c:pt>
                <c:pt idx="185">
                  <c:v>14.699</c:v>
                </c:pt>
                <c:pt idx="186">
                  <c:v>12.228</c:v>
                </c:pt>
                <c:pt idx="187">
                  <c:v>13.297000000000001</c:v>
                </c:pt>
                <c:pt idx="188">
                  <c:v>13.87</c:v>
                </c:pt>
                <c:pt idx="189">
                  <c:v>13.122999999999999</c:v>
                </c:pt>
                <c:pt idx="190">
                  <c:v>13.595000000000001</c:v>
                </c:pt>
                <c:pt idx="191">
                  <c:v>12.404</c:v>
                </c:pt>
                <c:pt idx="192">
                  <c:v>13.538</c:v>
                </c:pt>
                <c:pt idx="193">
                  <c:v>14.074</c:v>
                </c:pt>
                <c:pt idx="194">
                  <c:v>14.291</c:v>
                </c:pt>
                <c:pt idx="195">
                  <c:v>14.189</c:v>
                </c:pt>
                <c:pt idx="196">
                  <c:v>13.919</c:v>
                </c:pt>
                <c:pt idx="197">
                  <c:v>11.827999999999999</c:v>
                </c:pt>
                <c:pt idx="198">
                  <c:v>11.611000000000001</c:v>
                </c:pt>
                <c:pt idx="199">
                  <c:v>10.576000000000001</c:v>
                </c:pt>
                <c:pt idx="200">
                  <c:v>11.161</c:v>
                </c:pt>
                <c:pt idx="201">
                  <c:v>11.35</c:v>
                </c:pt>
                <c:pt idx="202">
                  <c:v>11.182</c:v>
                </c:pt>
                <c:pt idx="203">
                  <c:v>12.595000000000001</c:v>
                </c:pt>
                <c:pt idx="204">
                  <c:v>11.007</c:v>
                </c:pt>
                <c:pt idx="205">
                  <c:v>10.89</c:v>
                </c:pt>
                <c:pt idx="206">
                  <c:v>9.8239999999999998</c:v>
                </c:pt>
                <c:pt idx="207">
                  <c:v>9.5139999999999993</c:v>
                </c:pt>
                <c:pt idx="208">
                  <c:v>9.0380000000000003</c:v>
                </c:pt>
                <c:pt idx="209">
                  <c:v>8.09</c:v>
                </c:pt>
                <c:pt idx="210">
                  <c:v>8.1839999999999993</c:v>
                </c:pt>
                <c:pt idx="211">
                  <c:v>8.3829999999999991</c:v>
                </c:pt>
                <c:pt idx="212">
                  <c:v>7.5789999999999997</c:v>
                </c:pt>
                <c:pt idx="213">
                  <c:v>7.694</c:v>
                </c:pt>
                <c:pt idx="214">
                  <c:v>7.5640000000000001</c:v>
                </c:pt>
                <c:pt idx="215">
                  <c:v>8.5419999999999998</c:v>
                </c:pt>
                <c:pt idx="216">
                  <c:v>6.7389999999999999</c:v>
                </c:pt>
                <c:pt idx="217">
                  <c:v>7.141</c:v>
                </c:pt>
                <c:pt idx="218">
                  <c:v>7.1289999999999996</c:v>
                </c:pt>
                <c:pt idx="219">
                  <c:v>6.8630000000000004</c:v>
                </c:pt>
                <c:pt idx="220">
                  <c:v>6.5570000000000004</c:v>
                </c:pt>
                <c:pt idx="221">
                  <c:v>8.2929999999999993</c:v>
                </c:pt>
                <c:pt idx="222">
                  <c:v>6.5330000000000004</c:v>
                </c:pt>
                <c:pt idx="223">
                  <c:v>7.383</c:v>
                </c:pt>
                <c:pt idx="224">
                  <c:v>6.7670000000000003</c:v>
                </c:pt>
                <c:pt idx="225">
                  <c:v>5.6630000000000003</c:v>
                </c:pt>
                <c:pt idx="226">
                  <c:v>6.1</c:v>
                </c:pt>
                <c:pt idx="227">
                  <c:v>6.0609999999999999</c:v>
                </c:pt>
                <c:pt idx="228">
                  <c:v>6.234</c:v>
                </c:pt>
                <c:pt idx="229">
                  <c:v>6.9669999999999996</c:v>
                </c:pt>
                <c:pt idx="230">
                  <c:v>6.9820000000000002</c:v>
                </c:pt>
                <c:pt idx="231">
                  <c:v>7.819</c:v>
                </c:pt>
                <c:pt idx="232">
                  <c:v>8.5060000000000002</c:v>
                </c:pt>
                <c:pt idx="233">
                  <c:v>9.0229999999999997</c:v>
                </c:pt>
                <c:pt idx="234">
                  <c:v>8.1560000000000006</c:v>
                </c:pt>
                <c:pt idx="235">
                  <c:v>7.8449999999999998</c:v>
                </c:pt>
                <c:pt idx="236">
                  <c:v>8.4</c:v>
                </c:pt>
                <c:pt idx="237">
                  <c:v>9.0709999999999997</c:v>
                </c:pt>
                <c:pt idx="238">
                  <c:v>9.2309999999999999</c:v>
                </c:pt>
                <c:pt idx="239">
                  <c:v>9.609</c:v>
                </c:pt>
                <c:pt idx="240">
                  <c:v>10.082000000000001</c:v>
                </c:pt>
                <c:pt idx="241">
                  <c:v>9.2110000000000003</c:v>
                </c:pt>
                <c:pt idx="242">
                  <c:v>8.8940000000000001</c:v>
                </c:pt>
                <c:pt idx="243">
                  <c:v>8.31</c:v>
                </c:pt>
                <c:pt idx="244">
                  <c:v>8.2210000000000001</c:v>
                </c:pt>
                <c:pt idx="245">
                  <c:v>8.298</c:v>
                </c:pt>
                <c:pt idx="246">
                  <c:v>10.106</c:v>
                </c:pt>
                <c:pt idx="247">
                  <c:v>10.337</c:v>
                </c:pt>
                <c:pt idx="248">
                  <c:v>10.561999999999999</c:v>
                </c:pt>
                <c:pt idx="249">
                  <c:v>10.25</c:v>
                </c:pt>
                <c:pt idx="250">
                  <c:v>9.9440000000000008</c:v>
                </c:pt>
                <c:pt idx="251">
                  <c:v>11.199</c:v>
                </c:pt>
                <c:pt idx="252">
                  <c:v>10.090999999999999</c:v>
                </c:pt>
                <c:pt idx="253">
                  <c:v>9.298</c:v>
                </c:pt>
                <c:pt idx="254">
                  <c:v>9.3770000000000007</c:v>
                </c:pt>
                <c:pt idx="255">
                  <c:v>9.657</c:v>
                </c:pt>
                <c:pt idx="256">
                  <c:v>9.7260000000000009</c:v>
                </c:pt>
                <c:pt idx="257">
                  <c:v>9.2729999999999997</c:v>
                </c:pt>
                <c:pt idx="258">
                  <c:v>8.8130000000000006</c:v>
                </c:pt>
                <c:pt idx="259">
                  <c:v>8.4049999999999994</c:v>
                </c:pt>
                <c:pt idx="260">
                  <c:v>8.2210000000000001</c:v>
                </c:pt>
                <c:pt idx="261">
                  <c:v>8.077</c:v>
                </c:pt>
                <c:pt idx="262">
                  <c:v>8.2119999999999997</c:v>
                </c:pt>
                <c:pt idx="263">
                  <c:v>7.6120000000000001</c:v>
                </c:pt>
                <c:pt idx="264">
                  <c:v>7.6719999999999997</c:v>
                </c:pt>
                <c:pt idx="265">
                  <c:v>8.0649999999999995</c:v>
                </c:pt>
                <c:pt idx="266">
                  <c:v>9.0310000000000006</c:v>
                </c:pt>
                <c:pt idx="267">
                  <c:v>8.9239999999999995</c:v>
                </c:pt>
                <c:pt idx="268">
                  <c:v>8.9860000000000007</c:v>
                </c:pt>
                <c:pt idx="269">
                  <c:v>9.3620000000000001</c:v>
                </c:pt>
                <c:pt idx="270">
                  <c:v>10.673</c:v>
                </c:pt>
                <c:pt idx="271">
                  <c:v>10.452</c:v>
                </c:pt>
                <c:pt idx="272">
                  <c:v>10.231999999999999</c:v>
                </c:pt>
                <c:pt idx="273">
                  <c:v>10.134</c:v>
                </c:pt>
                <c:pt idx="274">
                  <c:v>10.08</c:v>
                </c:pt>
                <c:pt idx="275">
                  <c:v>9.6240000000000006</c:v>
                </c:pt>
                <c:pt idx="276">
                  <c:v>9.7279999999999998</c:v>
                </c:pt>
                <c:pt idx="277">
                  <c:v>9.9339999999999993</c:v>
                </c:pt>
                <c:pt idx="278">
                  <c:v>11.419</c:v>
                </c:pt>
                <c:pt idx="279">
                  <c:v>11.103</c:v>
                </c:pt>
                <c:pt idx="280">
                  <c:v>10.903</c:v>
                </c:pt>
                <c:pt idx="281">
                  <c:v>11.253</c:v>
                </c:pt>
                <c:pt idx="282">
                  <c:v>10.994</c:v>
                </c:pt>
                <c:pt idx="283">
                  <c:v>10.872999999999999</c:v>
                </c:pt>
                <c:pt idx="284">
                  <c:v>11.358000000000001</c:v>
                </c:pt>
                <c:pt idx="285">
                  <c:v>12.151</c:v>
                </c:pt>
                <c:pt idx="286">
                  <c:v>12.222</c:v>
                </c:pt>
                <c:pt idx="287">
                  <c:v>11.946</c:v>
                </c:pt>
                <c:pt idx="288">
                  <c:v>13.17</c:v>
                </c:pt>
                <c:pt idx="289">
                  <c:v>13.092000000000001</c:v>
                </c:pt>
                <c:pt idx="290">
                  <c:v>13.958</c:v>
                </c:pt>
                <c:pt idx="291">
                  <c:v>15.541</c:v>
                </c:pt>
                <c:pt idx="292">
                  <c:v>15.339</c:v>
                </c:pt>
                <c:pt idx="293">
                  <c:v>15.41</c:v>
                </c:pt>
                <c:pt idx="294">
                  <c:v>14.856999999999999</c:v>
                </c:pt>
                <c:pt idx="295">
                  <c:v>14.907999999999999</c:v>
                </c:pt>
                <c:pt idx="296">
                  <c:v>15.134</c:v>
                </c:pt>
                <c:pt idx="297">
                  <c:v>15.433</c:v>
                </c:pt>
                <c:pt idx="298">
                  <c:v>15.285</c:v>
                </c:pt>
              </c:numCache>
            </c:numRef>
          </c:val>
          <c:extLst>
            <c:ext xmlns:c16="http://schemas.microsoft.com/office/drawing/2014/chart" uri="{C3380CC4-5D6E-409C-BE32-E72D297353CC}">
              <c16:uniqueId val="{00000001-FB05-4345-85EC-43CF3C96E873}"/>
            </c:ext>
          </c:extLst>
        </c:ser>
        <c:ser>
          <c:idx val="5"/>
          <c:order val="2"/>
          <c:tx>
            <c:strRef>
              <c:f>'00后'!$D$1</c:f>
              <c:strCache>
                <c:ptCount val="1"/>
                <c:pt idx="0">
                  <c:v>食品/饮料/烟草</c:v>
                </c:pt>
              </c:strCache>
            </c:strRef>
          </c:tx>
          <c:spPr>
            <a:solidFill>
              <a:schemeClr val="accent6"/>
            </a:solidFill>
            <a:ln>
              <a:noFill/>
            </a:ln>
            <a:effectLst/>
          </c:spPr>
          <c:invertIfNegative val="0"/>
          <c:cat>
            <c:strRef>
              <c:f>'00后'!$A$2:$A$300</c:f>
              <c:strCache>
                <c:ptCount val="299"/>
                <c:pt idx="0">
                  <c:v>2000/01</c:v>
                </c:pt>
                <c:pt idx="1">
                  <c:v>2000/02</c:v>
                </c:pt>
                <c:pt idx="2">
                  <c:v>2000/03</c:v>
                </c:pt>
                <c:pt idx="3">
                  <c:v>2000/04</c:v>
                </c:pt>
                <c:pt idx="4">
                  <c:v>2000/05</c:v>
                </c:pt>
                <c:pt idx="5">
                  <c:v>2000/06</c:v>
                </c:pt>
                <c:pt idx="6">
                  <c:v>2000/07</c:v>
                </c:pt>
                <c:pt idx="7">
                  <c:v>2000/08</c:v>
                </c:pt>
                <c:pt idx="8">
                  <c:v>2000/09</c:v>
                </c:pt>
                <c:pt idx="9">
                  <c:v>2000/10</c:v>
                </c:pt>
                <c:pt idx="10">
                  <c:v>2000/11</c:v>
                </c:pt>
                <c:pt idx="11">
                  <c:v>2000/12</c:v>
                </c:pt>
                <c:pt idx="12">
                  <c:v>2001/01</c:v>
                </c:pt>
                <c:pt idx="13">
                  <c:v>2001/02</c:v>
                </c:pt>
                <c:pt idx="14">
                  <c:v>2001/03</c:v>
                </c:pt>
                <c:pt idx="15">
                  <c:v>2001/04</c:v>
                </c:pt>
                <c:pt idx="16">
                  <c:v>2001/05</c:v>
                </c:pt>
                <c:pt idx="17">
                  <c:v>2001/06</c:v>
                </c:pt>
                <c:pt idx="18">
                  <c:v>2001/07</c:v>
                </c:pt>
                <c:pt idx="19">
                  <c:v>2001/08</c:v>
                </c:pt>
                <c:pt idx="20">
                  <c:v>2001/09</c:v>
                </c:pt>
                <c:pt idx="21">
                  <c:v>2001/10</c:v>
                </c:pt>
                <c:pt idx="22">
                  <c:v>2001/11</c:v>
                </c:pt>
                <c:pt idx="23">
                  <c:v>2001/12</c:v>
                </c:pt>
                <c:pt idx="24">
                  <c:v>2002/01</c:v>
                </c:pt>
                <c:pt idx="25">
                  <c:v>2002/02</c:v>
                </c:pt>
                <c:pt idx="26">
                  <c:v>2002/03</c:v>
                </c:pt>
                <c:pt idx="27">
                  <c:v>2002/04</c:v>
                </c:pt>
                <c:pt idx="28">
                  <c:v>2002/05</c:v>
                </c:pt>
                <c:pt idx="29">
                  <c:v>2002/06</c:v>
                </c:pt>
                <c:pt idx="30">
                  <c:v>2002/07</c:v>
                </c:pt>
                <c:pt idx="31">
                  <c:v>2002/08</c:v>
                </c:pt>
                <c:pt idx="32">
                  <c:v>2002/09</c:v>
                </c:pt>
                <c:pt idx="33">
                  <c:v>2002/10</c:v>
                </c:pt>
                <c:pt idx="34">
                  <c:v>2002/11</c:v>
                </c:pt>
                <c:pt idx="35">
                  <c:v>2002/12</c:v>
                </c:pt>
                <c:pt idx="36">
                  <c:v>2003/01</c:v>
                </c:pt>
                <c:pt idx="37">
                  <c:v>2003/02</c:v>
                </c:pt>
                <c:pt idx="38">
                  <c:v>2003/03</c:v>
                </c:pt>
                <c:pt idx="39">
                  <c:v>2003/04</c:v>
                </c:pt>
                <c:pt idx="40">
                  <c:v>2003/05</c:v>
                </c:pt>
                <c:pt idx="41">
                  <c:v>2003/06</c:v>
                </c:pt>
                <c:pt idx="42">
                  <c:v>2003/07</c:v>
                </c:pt>
                <c:pt idx="43">
                  <c:v>2003/08</c:v>
                </c:pt>
                <c:pt idx="44">
                  <c:v>2003/09</c:v>
                </c:pt>
                <c:pt idx="45">
                  <c:v>2003/10</c:v>
                </c:pt>
                <c:pt idx="46">
                  <c:v>2003/11</c:v>
                </c:pt>
                <c:pt idx="47">
                  <c:v>2003/12</c:v>
                </c:pt>
                <c:pt idx="48">
                  <c:v>2004/01</c:v>
                </c:pt>
                <c:pt idx="49">
                  <c:v>2004/02</c:v>
                </c:pt>
                <c:pt idx="50">
                  <c:v>2004/03</c:v>
                </c:pt>
                <c:pt idx="51">
                  <c:v>2004/04</c:v>
                </c:pt>
                <c:pt idx="52">
                  <c:v>2004/05</c:v>
                </c:pt>
                <c:pt idx="53">
                  <c:v>2004/06</c:v>
                </c:pt>
                <c:pt idx="54">
                  <c:v>2004/07</c:v>
                </c:pt>
                <c:pt idx="55">
                  <c:v>2004/08</c:v>
                </c:pt>
                <c:pt idx="56">
                  <c:v>2004/09</c:v>
                </c:pt>
                <c:pt idx="57">
                  <c:v>2004/10</c:v>
                </c:pt>
                <c:pt idx="58">
                  <c:v>2004/11</c:v>
                </c:pt>
                <c:pt idx="59">
                  <c:v>2004/12</c:v>
                </c:pt>
                <c:pt idx="60">
                  <c:v>2005/01</c:v>
                </c:pt>
                <c:pt idx="61">
                  <c:v>2005/02</c:v>
                </c:pt>
                <c:pt idx="62">
                  <c:v>2005/03</c:v>
                </c:pt>
                <c:pt idx="63">
                  <c:v>2005/04</c:v>
                </c:pt>
                <c:pt idx="64">
                  <c:v>2005/05</c:v>
                </c:pt>
                <c:pt idx="65">
                  <c:v>2005/06</c:v>
                </c:pt>
                <c:pt idx="66">
                  <c:v>2005/07</c:v>
                </c:pt>
                <c:pt idx="67">
                  <c:v>2005/08</c:v>
                </c:pt>
                <c:pt idx="68">
                  <c:v>2005/09</c:v>
                </c:pt>
                <c:pt idx="69">
                  <c:v>2005/10</c:v>
                </c:pt>
                <c:pt idx="70">
                  <c:v>2005/11</c:v>
                </c:pt>
                <c:pt idx="71">
                  <c:v>2005/12</c:v>
                </c:pt>
                <c:pt idx="72">
                  <c:v>2006/01</c:v>
                </c:pt>
                <c:pt idx="73">
                  <c:v>2006/02</c:v>
                </c:pt>
                <c:pt idx="74">
                  <c:v>2006/03</c:v>
                </c:pt>
                <c:pt idx="75">
                  <c:v>2006/04</c:v>
                </c:pt>
                <c:pt idx="76">
                  <c:v>2006/05</c:v>
                </c:pt>
                <c:pt idx="77">
                  <c:v>2006/06</c:v>
                </c:pt>
                <c:pt idx="78">
                  <c:v>2006/07</c:v>
                </c:pt>
                <c:pt idx="79">
                  <c:v>2006/08</c:v>
                </c:pt>
                <c:pt idx="80">
                  <c:v>2006/09</c:v>
                </c:pt>
                <c:pt idx="81">
                  <c:v>2006/10</c:v>
                </c:pt>
                <c:pt idx="82">
                  <c:v>2006/11</c:v>
                </c:pt>
                <c:pt idx="83">
                  <c:v>2006/12</c:v>
                </c:pt>
                <c:pt idx="84">
                  <c:v>2007/01</c:v>
                </c:pt>
                <c:pt idx="85">
                  <c:v>2007/02</c:v>
                </c:pt>
                <c:pt idx="86">
                  <c:v>2007/03</c:v>
                </c:pt>
                <c:pt idx="87">
                  <c:v>2007/04</c:v>
                </c:pt>
                <c:pt idx="88">
                  <c:v>2007/05</c:v>
                </c:pt>
                <c:pt idx="89">
                  <c:v>2007/06</c:v>
                </c:pt>
                <c:pt idx="90">
                  <c:v>2007/07</c:v>
                </c:pt>
                <c:pt idx="91">
                  <c:v>2007/08</c:v>
                </c:pt>
                <c:pt idx="92">
                  <c:v>2007/09</c:v>
                </c:pt>
                <c:pt idx="93">
                  <c:v>2007/10</c:v>
                </c:pt>
                <c:pt idx="94">
                  <c:v>2007/11</c:v>
                </c:pt>
                <c:pt idx="95">
                  <c:v>2007/12</c:v>
                </c:pt>
                <c:pt idx="96">
                  <c:v>2008/01</c:v>
                </c:pt>
                <c:pt idx="97">
                  <c:v>2008/02</c:v>
                </c:pt>
                <c:pt idx="98">
                  <c:v>2008/03</c:v>
                </c:pt>
                <c:pt idx="99">
                  <c:v>2008/04</c:v>
                </c:pt>
                <c:pt idx="100">
                  <c:v>2008/05</c:v>
                </c:pt>
                <c:pt idx="101">
                  <c:v>2008/06</c:v>
                </c:pt>
                <c:pt idx="102">
                  <c:v>2008/07</c:v>
                </c:pt>
                <c:pt idx="103">
                  <c:v>2008/08</c:v>
                </c:pt>
                <c:pt idx="104">
                  <c:v>2008/09</c:v>
                </c:pt>
                <c:pt idx="105">
                  <c:v>2008/10</c:v>
                </c:pt>
                <c:pt idx="106">
                  <c:v>2008/11</c:v>
                </c:pt>
                <c:pt idx="107">
                  <c:v>2008/12</c:v>
                </c:pt>
                <c:pt idx="108">
                  <c:v>2009/01</c:v>
                </c:pt>
                <c:pt idx="109">
                  <c:v>2009/02</c:v>
                </c:pt>
                <c:pt idx="110">
                  <c:v>2009/03</c:v>
                </c:pt>
                <c:pt idx="111">
                  <c:v>2009/04</c:v>
                </c:pt>
                <c:pt idx="112">
                  <c:v>2009/05</c:v>
                </c:pt>
                <c:pt idx="113">
                  <c:v>2009/06</c:v>
                </c:pt>
                <c:pt idx="114">
                  <c:v>2009/07</c:v>
                </c:pt>
                <c:pt idx="115">
                  <c:v>2009/08</c:v>
                </c:pt>
                <c:pt idx="116">
                  <c:v>2009/09</c:v>
                </c:pt>
                <c:pt idx="117">
                  <c:v>2009/10</c:v>
                </c:pt>
                <c:pt idx="118">
                  <c:v>2009/11</c:v>
                </c:pt>
                <c:pt idx="119">
                  <c:v>2009/12</c:v>
                </c:pt>
                <c:pt idx="120">
                  <c:v>2010/01</c:v>
                </c:pt>
                <c:pt idx="121">
                  <c:v>2010/02</c:v>
                </c:pt>
                <c:pt idx="122">
                  <c:v>2010/03</c:v>
                </c:pt>
                <c:pt idx="123">
                  <c:v>2010/04</c:v>
                </c:pt>
                <c:pt idx="124">
                  <c:v>2010/05</c:v>
                </c:pt>
                <c:pt idx="125">
                  <c:v>2010/06</c:v>
                </c:pt>
                <c:pt idx="126">
                  <c:v>2010/07</c:v>
                </c:pt>
                <c:pt idx="127">
                  <c:v>2010/08</c:v>
                </c:pt>
                <c:pt idx="128">
                  <c:v>2010/09</c:v>
                </c:pt>
                <c:pt idx="129">
                  <c:v>2010/10</c:v>
                </c:pt>
                <c:pt idx="130">
                  <c:v>2010/11</c:v>
                </c:pt>
                <c:pt idx="131">
                  <c:v>2010/12</c:v>
                </c:pt>
                <c:pt idx="132">
                  <c:v>2011/01</c:v>
                </c:pt>
                <c:pt idx="133">
                  <c:v>2011/02</c:v>
                </c:pt>
                <c:pt idx="134">
                  <c:v>2011/03</c:v>
                </c:pt>
                <c:pt idx="135">
                  <c:v>2011/04</c:v>
                </c:pt>
                <c:pt idx="136">
                  <c:v>2011/05</c:v>
                </c:pt>
                <c:pt idx="137">
                  <c:v>2011/06</c:v>
                </c:pt>
                <c:pt idx="138">
                  <c:v>2011/07</c:v>
                </c:pt>
                <c:pt idx="139">
                  <c:v>2011/08</c:v>
                </c:pt>
                <c:pt idx="140">
                  <c:v>2011/09</c:v>
                </c:pt>
                <c:pt idx="141">
                  <c:v>2011/10</c:v>
                </c:pt>
                <c:pt idx="142">
                  <c:v>2011/11</c:v>
                </c:pt>
                <c:pt idx="143">
                  <c:v>2011/12</c:v>
                </c:pt>
                <c:pt idx="144">
                  <c:v>2012/01</c:v>
                </c:pt>
                <c:pt idx="145">
                  <c:v>2012/02</c:v>
                </c:pt>
                <c:pt idx="146">
                  <c:v>2012/03</c:v>
                </c:pt>
                <c:pt idx="147">
                  <c:v>2012/04</c:v>
                </c:pt>
                <c:pt idx="148">
                  <c:v>2012/05</c:v>
                </c:pt>
                <c:pt idx="149">
                  <c:v>2012/06</c:v>
                </c:pt>
                <c:pt idx="150">
                  <c:v>2012/07</c:v>
                </c:pt>
                <c:pt idx="151">
                  <c:v>2012/08</c:v>
                </c:pt>
                <c:pt idx="152">
                  <c:v>2012/09</c:v>
                </c:pt>
                <c:pt idx="153">
                  <c:v>2012/10</c:v>
                </c:pt>
                <c:pt idx="154">
                  <c:v>2012/11</c:v>
                </c:pt>
                <c:pt idx="155">
                  <c:v>2012/12</c:v>
                </c:pt>
                <c:pt idx="156">
                  <c:v>2013/01</c:v>
                </c:pt>
                <c:pt idx="157">
                  <c:v>2013/02</c:v>
                </c:pt>
                <c:pt idx="158">
                  <c:v>2013/03</c:v>
                </c:pt>
                <c:pt idx="159">
                  <c:v>2013/04</c:v>
                </c:pt>
                <c:pt idx="160">
                  <c:v>2013/05</c:v>
                </c:pt>
                <c:pt idx="161">
                  <c:v>2013/06</c:v>
                </c:pt>
                <c:pt idx="162">
                  <c:v>2013/07</c:v>
                </c:pt>
                <c:pt idx="163">
                  <c:v>2013/08</c:v>
                </c:pt>
                <c:pt idx="164">
                  <c:v>2013/09</c:v>
                </c:pt>
                <c:pt idx="165">
                  <c:v>2013/10</c:v>
                </c:pt>
                <c:pt idx="166">
                  <c:v>2013/11</c:v>
                </c:pt>
                <c:pt idx="167">
                  <c:v>2013/12</c:v>
                </c:pt>
                <c:pt idx="168">
                  <c:v>2014/01</c:v>
                </c:pt>
                <c:pt idx="169">
                  <c:v>2014/02</c:v>
                </c:pt>
                <c:pt idx="170">
                  <c:v>2014/03</c:v>
                </c:pt>
                <c:pt idx="171">
                  <c:v>2014/04</c:v>
                </c:pt>
                <c:pt idx="172">
                  <c:v>2014/05</c:v>
                </c:pt>
                <c:pt idx="173">
                  <c:v>2014/06</c:v>
                </c:pt>
                <c:pt idx="174">
                  <c:v>2014/07</c:v>
                </c:pt>
                <c:pt idx="175">
                  <c:v>2014/08</c:v>
                </c:pt>
                <c:pt idx="176">
                  <c:v>2014/09</c:v>
                </c:pt>
                <c:pt idx="177">
                  <c:v>2014/10</c:v>
                </c:pt>
                <c:pt idx="178">
                  <c:v>2014/11</c:v>
                </c:pt>
                <c:pt idx="179">
                  <c:v>2014/12</c:v>
                </c:pt>
                <c:pt idx="180">
                  <c:v>2015/01</c:v>
                </c:pt>
                <c:pt idx="181">
                  <c:v>2015/02</c:v>
                </c:pt>
                <c:pt idx="182">
                  <c:v>2015/03</c:v>
                </c:pt>
                <c:pt idx="183">
                  <c:v>2015/04</c:v>
                </c:pt>
                <c:pt idx="184">
                  <c:v>2015/05</c:v>
                </c:pt>
                <c:pt idx="185">
                  <c:v>2015/06</c:v>
                </c:pt>
                <c:pt idx="186">
                  <c:v>2015/07</c:v>
                </c:pt>
                <c:pt idx="187">
                  <c:v>2015/08</c:v>
                </c:pt>
                <c:pt idx="188">
                  <c:v>2015/09</c:v>
                </c:pt>
                <c:pt idx="189">
                  <c:v>2015/10</c:v>
                </c:pt>
                <c:pt idx="190">
                  <c:v>2015/11</c:v>
                </c:pt>
                <c:pt idx="191">
                  <c:v>2015/12</c:v>
                </c:pt>
                <c:pt idx="192">
                  <c:v>2016/01</c:v>
                </c:pt>
                <c:pt idx="193">
                  <c:v>2016/02</c:v>
                </c:pt>
                <c:pt idx="194">
                  <c:v>2016/03</c:v>
                </c:pt>
                <c:pt idx="195">
                  <c:v>2016/04</c:v>
                </c:pt>
                <c:pt idx="196">
                  <c:v>2016/05</c:v>
                </c:pt>
                <c:pt idx="197">
                  <c:v>2016/06</c:v>
                </c:pt>
                <c:pt idx="198">
                  <c:v>2016/07</c:v>
                </c:pt>
                <c:pt idx="199">
                  <c:v>2016/08</c:v>
                </c:pt>
                <c:pt idx="200">
                  <c:v>2016/09</c:v>
                </c:pt>
                <c:pt idx="201">
                  <c:v>2016/10</c:v>
                </c:pt>
                <c:pt idx="202">
                  <c:v>2016/11</c:v>
                </c:pt>
                <c:pt idx="203">
                  <c:v>2016/12</c:v>
                </c:pt>
                <c:pt idx="204">
                  <c:v>2017/01</c:v>
                </c:pt>
                <c:pt idx="205">
                  <c:v>2017/02</c:v>
                </c:pt>
                <c:pt idx="206">
                  <c:v>2017/03</c:v>
                </c:pt>
                <c:pt idx="207">
                  <c:v>2017/04</c:v>
                </c:pt>
                <c:pt idx="208">
                  <c:v>2017/05</c:v>
                </c:pt>
                <c:pt idx="209">
                  <c:v>2017/06</c:v>
                </c:pt>
                <c:pt idx="210">
                  <c:v>2017/07</c:v>
                </c:pt>
                <c:pt idx="211">
                  <c:v>2017/08</c:v>
                </c:pt>
                <c:pt idx="212">
                  <c:v>2017/09</c:v>
                </c:pt>
                <c:pt idx="213">
                  <c:v>2017/10</c:v>
                </c:pt>
                <c:pt idx="214">
                  <c:v>2017/11</c:v>
                </c:pt>
                <c:pt idx="215">
                  <c:v>2017/12</c:v>
                </c:pt>
                <c:pt idx="216">
                  <c:v>2018/01</c:v>
                </c:pt>
                <c:pt idx="217">
                  <c:v>2018/02</c:v>
                </c:pt>
                <c:pt idx="218">
                  <c:v>2018/03</c:v>
                </c:pt>
                <c:pt idx="219">
                  <c:v>2018/04</c:v>
                </c:pt>
                <c:pt idx="220">
                  <c:v>2018/05</c:v>
                </c:pt>
                <c:pt idx="221">
                  <c:v>2018/06</c:v>
                </c:pt>
                <c:pt idx="222">
                  <c:v>2018/07</c:v>
                </c:pt>
                <c:pt idx="223">
                  <c:v>2018/08</c:v>
                </c:pt>
                <c:pt idx="224">
                  <c:v>2018/09</c:v>
                </c:pt>
                <c:pt idx="225">
                  <c:v>2018/10</c:v>
                </c:pt>
                <c:pt idx="226">
                  <c:v>2018/11</c:v>
                </c:pt>
                <c:pt idx="227">
                  <c:v>2018/12</c:v>
                </c:pt>
                <c:pt idx="228">
                  <c:v>2019/01</c:v>
                </c:pt>
                <c:pt idx="229">
                  <c:v>2019/02</c:v>
                </c:pt>
                <c:pt idx="230">
                  <c:v>2019/03</c:v>
                </c:pt>
                <c:pt idx="231">
                  <c:v>2019/04</c:v>
                </c:pt>
                <c:pt idx="232">
                  <c:v>2019/05</c:v>
                </c:pt>
                <c:pt idx="233">
                  <c:v>2019/06</c:v>
                </c:pt>
                <c:pt idx="234">
                  <c:v>2019/07</c:v>
                </c:pt>
                <c:pt idx="235">
                  <c:v>2019/08</c:v>
                </c:pt>
                <c:pt idx="236">
                  <c:v>2019/09</c:v>
                </c:pt>
                <c:pt idx="237">
                  <c:v>2019/10</c:v>
                </c:pt>
                <c:pt idx="238">
                  <c:v>2019/11</c:v>
                </c:pt>
                <c:pt idx="239">
                  <c:v>2019/12</c:v>
                </c:pt>
                <c:pt idx="240">
                  <c:v>2020/01</c:v>
                </c:pt>
                <c:pt idx="241">
                  <c:v>2020/02</c:v>
                </c:pt>
                <c:pt idx="242">
                  <c:v>2020/03</c:v>
                </c:pt>
                <c:pt idx="243">
                  <c:v>2020/04</c:v>
                </c:pt>
                <c:pt idx="244">
                  <c:v>2020/05</c:v>
                </c:pt>
                <c:pt idx="245">
                  <c:v>2020/06</c:v>
                </c:pt>
                <c:pt idx="246">
                  <c:v>2020/07</c:v>
                </c:pt>
                <c:pt idx="247">
                  <c:v>2020/08</c:v>
                </c:pt>
                <c:pt idx="248">
                  <c:v>2020/09</c:v>
                </c:pt>
                <c:pt idx="249">
                  <c:v>2020/10</c:v>
                </c:pt>
                <c:pt idx="250">
                  <c:v>2020/11</c:v>
                </c:pt>
                <c:pt idx="251">
                  <c:v>2020/12</c:v>
                </c:pt>
                <c:pt idx="252">
                  <c:v>2021/01</c:v>
                </c:pt>
                <c:pt idx="253">
                  <c:v>2021/02</c:v>
                </c:pt>
                <c:pt idx="254">
                  <c:v>2021/03</c:v>
                </c:pt>
                <c:pt idx="255">
                  <c:v>2021/04</c:v>
                </c:pt>
                <c:pt idx="256">
                  <c:v>2021/05</c:v>
                </c:pt>
                <c:pt idx="257">
                  <c:v>2021/06</c:v>
                </c:pt>
                <c:pt idx="258">
                  <c:v>2021/07</c:v>
                </c:pt>
                <c:pt idx="259">
                  <c:v>2021/08</c:v>
                </c:pt>
                <c:pt idx="260">
                  <c:v>2021/09</c:v>
                </c:pt>
                <c:pt idx="261">
                  <c:v>2021/10</c:v>
                </c:pt>
                <c:pt idx="262">
                  <c:v>2021/11</c:v>
                </c:pt>
                <c:pt idx="263">
                  <c:v>2021/12</c:v>
                </c:pt>
                <c:pt idx="264">
                  <c:v>2022/01</c:v>
                </c:pt>
                <c:pt idx="265">
                  <c:v>2022/02</c:v>
                </c:pt>
                <c:pt idx="266">
                  <c:v>2022/03</c:v>
                </c:pt>
                <c:pt idx="267">
                  <c:v>2022/04</c:v>
                </c:pt>
                <c:pt idx="268">
                  <c:v>2022/05</c:v>
                </c:pt>
                <c:pt idx="269">
                  <c:v>2022/06</c:v>
                </c:pt>
                <c:pt idx="270">
                  <c:v>2022/07</c:v>
                </c:pt>
                <c:pt idx="271">
                  <c:v>2022/08</c:v>
                </c:pt>
                <c:pt idx="272">
                  <c:v>2022/09</c:v>
                </c:pt>
                <c:pt idx="273">
                  <c:v>2022/10</c:v>
                </c:pt>
                <c:pt idx="274">
                  <c:v>2022/11</c:v>
                </c:pt>
                <c:pt idx="275">
                  <c:v>2022/12</c:v>
                </c:pt>
                <c:pt idx="276">
                  <c:v>2023/01</c:v>
                </c:pt>
                <c:pt idx="277">
                  <c:v>2023/02</c:v>
                </c:pt>
                <c:pt idx="278">
                  <c:v>2023/03</c:v>
                </c:pt>
                <c:pt idx="279">
                  <c:v>2023/04</c:v>
                </c:pt>
                <c:pt idx="280">
                  <c:v>2023/05</c:v>
                </c:pt>
                <c:pt idx="281">
                  <c:v>2023/06</c:v>
                </c:pt>
                <c:pt idx="282">
                  <c:v>2023/07</c:v>
                </c:pt>
                <c:pt idx="283">
                  <c:v>2023/08</c:v>
                </c:pt>
                <c:pt idx="284">
                  <c:v>2023/09</c:v>
                </c:pt>
                <c:pt idx="285">
                  <c:v>2023/10</c:v>
                </c:pt>
                <c:pt idx="286">
                  <c:v>2023/11</c:v>
                </c:pt>
                <c:pt idx="287">
                  <c:v>2023/12</c:v>
                </c:pt>
                <c:pt idx="288">
                  <c:v>2024/01</c:v>
                </c:pt>
                <c:pt idx="289">
                  <c:v>2024/02</c:v>
                </c:pt>
                <c:pt idx="290">
                  <c:v>2024/03</c:v>
                </c:pt>
                <c:pt idx="291">
                  <c:v>2024/04</c:v>
                </c:pt>
                <c:pt idx="292">
                  <c:v>2024/05</c:v>
                </c:pt>
                <c:pt idx="293">
                  <c:v>2024/06</c:v>
                </c:pt>
                <c:pt idx="294">
                  <c:v>2024/07</c:v>
                </c:pt>
                <c:pt idx="295">
                  <c:v>2024/08</c:v>
                </c:pt>
                <c:pt idx="296">
                  <c:v>2024/09</c:v>
                </c:pt>
                <c:pt idx="297">
                  <c:v>2024/10</c:v>
                </c:pt>
                <c:pt idx="298">
                  <c:v>2024/11</c:v>
                </c:pt>
              </c:strCache>
            </c:strRef>
          </c:cat>
          <c:val>
            <c:numRef>
              <c:f>'00后'!$D$2:$D$300</c:f>
              <c:numCache>
                <c:formatCode>#,##0</c:formatCode>
                <c:ptCount val="299"/>
                <c:pt idx="0">
                  <c:v>3.4420000000000002</c:v>
                </c:pt>
                <c:pt idx="1">
                  <c:v>4.1050000000000004</c:v>
                </c:pt>
                <c:pt idx="2">
                  <c:v>4.1639999999999997</c:v>
                </c:pt>
                <c:pt idx="3">
                  <c:v>3.819</c:v>
                </c:pt>
                <c:pt idx="4">
                  <c:v>4.2670000000000003</c:v>
                </c:pt>
                <c:pt idx="5">
                  <c:v>4.306</c:v>
                </c:pt>
                <c:pt idx="6">
                  <c:v>4.0860000000000003</c:v>
                </c:pt>
                <c:pt idx="7">
                  <c:v>3.9870000000000001</c:v>
                </c:pt>
                <c:pt idx="8">
                  <c:v>4.2370000000000001</c:v>
                </c:pt>
                <c:pt idx="9">
                  <c:v>3.8319999999999999</c:v>
                </c:pt>
                <c:pt idx="10">
                  <c:v>3.532</c:v>
                </c:pt>
                <c:pt idx="11">
                  <c:v>3.9119999999999999</c:v>
                </c:pt>
                <c:pt idx="12">
                  <c:v>4.4269999999999996</c:v>
                </c:pt>
                <c:pt idx="13">
                  <c:v>4.2359999999999998</c:v>
                </c:pt>
                <c:pt idx="14">
                  <c:v>4.78</c:v>
                </c:pt>
                <c:pt idx="15">
                  <c:v>4.7370000000000001</c:v>
                </c:pt>
                <c:pt idx="16">
                  <c:v>4.1589999999999998</c:v>
                </c:pt>
                <c:pt idx="17">
                  <c:v>4.726</c:v>
                </c:pt>
                <c:pt idx="18">
                  <c:v>4.6529999999999996</c:v>
                </c:pt>
                <c:pt idx="19">
                  <c:v>4.84</c:v>
                </c:pt>
                <c:pt idx="20">
                  <c:v>3.452</c:v>
                </c:pt>
                <c:pt idx="21">
                  <c:v>3.3690000000000002</c:v>
                </c:pt>
                <c:pt idx="22">
                  <c:v>3.24</c:v>
                </c:pt>
                <c:pt idx="23">
                  <c:v>2.6619999999999999</c:v>
                </c:pt>
                <c:pt idx="24">
                  <c:v>2.7349999999999999</c:v>
                </c:pt>
                <c:pt idx="25">
                  <c:v>2.7650000000000001</c:v>
                </c:pt>
                <c:pt idx="26">
                  <c:v>2.63</c:v>
                </c:pt>
                <c:pt idx="27">
                  <c:v>2.76</c:v>
                </c:pt>
                <c:pt idx="28">
                  <c:v>2.89</c:v>
                </c:pt>
                <c:pt idx="29">
                  <c:v>3.01</c:v>
                </c:pt>
                <c:pt idx="30">
                  <c:v>2.9830000000000001</c:v>
                </c:pt>
                <c:pt idx="31">
                  <c:v>2.7280000000000002</c:v>
                </c:pt>
                <c:pt idx="32">
                  <c:v>2.472</c:v>
                </c:pt>
                <c:pt idx="33">
                  <c:v>2.665</c:v>
                </c:pt>
                <c:pt idx="34">
                  <c:v>3.1819999999999999</c:v>
                </c:pt>
                <c:pt idx="35">
                  <c:v>2.9380000000000002</c:v>
                </c:pt>
                <c:pt idx="36">
                  <c:v>2.72</c:v>
                </c:pt>
                <c:pt idx="37">
                  <c:v>2.7650000000000001</c:v>
                </c:pt>
                <c:pt idx="38">
                  <c:v>2.7290000000000001</c:v>
                </c:pt>
                <c:pt idx="39">
                  <c:v>2.7389999999999999</c:v>
                </c:pt>
                <c:pt idx="40">
                  <c:v>2.6080000000000001</c:v>
                </c:pt>
                <c:pt idx="41">
                  <c:v>2.694</c:v>
                </c:pt>
                <c:pt idx="42">
                  <c:v>2.6739999999999999</c:v>
                </c:pt>
                <c:pt idx="43">
                  <c:v>2.68</c:v>
                </c:pt>
                <c:pt idx="44">
                  <c:v>2.7010000000000001</c:v>
                </c:pt>
                <c:pt idx="45">
                  <c:v>2.6920000000000002</c:v>
                </c:pt>
                <c:pt idx="46">
                  <c:v>2.7109999999999999</c:v>
                </c:pt>
                <c:pt idx="47">
                  <c:v>2.7240000000000002</c:v>
                </c:pt>
                <c:pt idx="48">
                  <c:v>2.4319999999999999</c:v>
                </c:pt>
                <c:pt idx="49">
                  <c:v>2.3439999999999999</c:v>
                </c:pt>
                <c:pt idx="50">
                  <c:v>2.427</c:v>
                </c:pt>
                <c:pt idx="51">
                  <c:v>2.593</c:v>
                </c:pt>
                <c:pt idx="52">
                  <c:v>2.931</c:v>
                </c:pt>
                <c:pt idx="53">
                  <c:v>2.6070000000000002</c:v>
                </c:pt>
                <c:pt idx="54">
                  <c:v>2.8679999999999999</c:v>
                </c:pt>
                <c:pt idx="55">
                  <c:v>2.9209999999999998</c:v>
                </c:pt>
                <c:pt idx="56">
                  <c:v>2.8090000000000002</c:v>
                </c:pt>
                <c:pt idx="57">
                  <c:v>4.0999999999999996</c:v>
                </c:pt>
                <c:pt idx="58">
                  <c:v>4.3339999999999996</c:v>
                </c:pt>
                <c:pt idx="59">
                  <c:v>4.4169999999999998</c:v>
                </c:pt>
                <c:pt idx="60">
                  <c:v>4.5819999999999999</c:v>
                </c:pt>
                <c:pt idx="61">
                  <c:v>4.7290000000000001</c:v>
                </c:pt>
                <c:pt idx="62">
                  <c:v>4.9139999999999997</c:v>
                </c:pt>
                <c:pt idx="63">
                  <c:v>4.4420000000000002</c:v>
                </c:pt>
                <c:pt idx="64">
                  <c:v>3.71</c:v>
                </c:pt>
                <c:pt idx="65">
                  <c:v>3.786</c:v>
                </c:pt>
                <c:pt idx="66">
                  <c:v>4.1340000000000003</c:v>
                </c:pt>
                <c:pt idx="67">
                  <c:v>4.5430000000000001</c:v>
                </c:pt>
                <c:pt idx="68">
                  <c:v>4.6920000000000002</c:v>
                </c:pt>
                <c:pt idx="69">
                  <c:v>4.9279999999999999</c:v>
                </c:pt>
                <c:pt idx="70">
                  <c:v>4.4370000000000003</c:v>
                </c:pt>
                <c:pt idx="71">
                  <c:v>4.5060000000000002</c:v>
                </c:pt>
                <c:pt idx="72">
                  <c:v>4.4980000000000002</c:v>
                </c:pt>
                <c:pt idx="73">
                  <c:v>3.6339999999999999</c:v>
                </c:pt>
                <c:pt idx="74">
                  <c:v>4.6109999999999998</c:v>
                </c:pt>
                <c:pt idx="75">
                  <c:v>4.5369999999999999</c:v>
                </c:pt>
                <c:pt idx="76">
                  <c:v>4.399</c:v>
                </c:pt>
                <c:pt idx="77">
                  <c:v>4.3789999999999996</c:v>
                </c:pt>
                <c:pt idx="78">
                  <c:v>4.3070000000000004</c:v>
                </c:pt>
                <c:pt idx="79">
                  <c:v>4.59</c:v>
                </c:pt>
                <c:pt idx="80">
                  <c:v>4.6870000000000003</c:v>
                </c:pt>
                <c:pt idx="81">
                  <c:v>4.4130000000000003</c:v>
                </c:pt>
                <c:pt idx="82">
                  <c:v>3.9060000000000001</c:v>
                </c:pt>
                <c:pt idx="83">
                  <c:v>3.8679999999999999</c:v>
                </c:pt>
                <c:pt idx="84">
                  <c:v>4.3470000000000004</c:v>
                </c:pt>
                <c:pt idx="85">
                  <c:v>4.1050000000000004</c:v>
                </c:pt>
                <c:pt idx="86">
                  <c:v>3.9729999999999999</c:v>
                </c:pt>
                <c:pt idx="87">
                  <c:v>3.4550000000000001</c:v>
                </c:pt>
                <c:pt idx="88">
                  <c:v>3.355</c:v>
                </c:pt>
                <c:pt idx="89">
                  <c:v>3.62</c:v>
                </c:pt>
                <c:pt idx="90">
                  <c:v>3.4329999999999998</c:v>
                </c:pt>
                <c:pt idx="91">
                  <c:v>3.367</c:v>
                </c:pt>
                <c:pt idx="92">
                  <c:v>3.4830000000000001</c:v>
                </c:pt>
                <c:pt idx="93">
                  <c:v>3.6949999999999998</c:v>
                </c:pt>
                <c:pt idx="94">
                  <c:v>4.4409999999999998</c:v>
                </c:pt>
                <c:pt idx="95">
                  <c:v>4.4960000000000004</c:v>
                </c:pt>
                <c:pt idx="96">
                  <c:v>4.4550000000000001</c:v>
                </c:pt>
                <c:pt idx="97">
                  <c:v>4.375</c:v>
                </c:pt>
                <c:pt idx="98">
                  <c:v>4.5469999999999997</c:v>
                </c:pt>
                <c:pt idx="99">
                  <c:v>5.0780000000000003</c:v>
                </c:pt>
                <c:pt idx="100">
                  <c:v>5.0309999999999997</c:v>
                </c:pt>
                <c:pt idx="101">
                  <c:v>4.7549999999999999</c:v>
                </c:pt>
                <c:pt idx="102">
                  <c:v>4.8010000000000002</c:v>
                </c:pt>
                <c:pt idx="103">
                  <c:v>4.8109999999999999</c:v>
                </c:pt>
                <c:pt idx="104">
                  <c:v>4.3019999999999996</c:v>
                </c:pt>
                <c:pt idx="105">
                  <c:v>3.99</c:v>
                </c:pt>
                <c:pt idx="106">
                  <c:v>4.1900000000000004</c:v>
                </c:pt>
                <c:pt idx="107">
                  <c:v>4.835</c:v>
                </c:pt>
                <c:pt idx="108">
                  <c:v>3.7570000000000001</c:v>
                </c:pt>
                <c:pt idx="109">
                  <c:v>3.516</c:v>
                </c:pt>
                <c:pt idx="110">
                  <c:v>3.419</c:v>
                </c:pt>
                <c:pt idx="111">
                  <c:v>3.0990000000000002</c:v>
                </c:pt>
                <c:pt idx="112">
                  <c:v>3.411</c:v>
                </c:pt>
                <c:pt idx="113">
                  <c:v>3.0369999999999999</c:v>
                </c:pt>
                <c:pt idx="114">
                  <c:v>3.125</c:v>
                </c:pt>
                <c:pt idx="115">
                  <c:v>2.8260000000000001</c:v>
                </c:pt>
                <c:pt idx="116">
                  <c:v>3.2650000000000001</c:v>
                </c:pt>
                <c:pt idx="117">
                  <c:v>3.4990000000000001</c:v>
                </c:pt>
                <c:pt idx="118">
                  <c:v>3.4289999999999998</c:v>
                </c:pt>
                <c:pt idx="119">
                  <c:v>3.7669999999999999</c:v>
                </c:pt>
                <c:pt idx="120">
                  <c:v>3.2959999999999998</c:v>
                </c:pt>
                <c:pt idx="121">
                  <c:v>3.794</c:v>
                </c:pt>
                <c:pt idx="122">
                  <c:v>4.1609999999999996</c:v>
                </c:pt>
                <c:pt idx="123">
                  <c:v>4.226</c:v>
                </c:pt>
                <c:pt idx="124">
                  <c:v>4.3289999999999997</c:v>
                </c:pt>
                <c:pt idx="125">
                  <c:v>4.0750000000000002</c:v>
                </c:pt>
                <c:pt idx="126">
                  <c:v>3.7989999999999999</c:v>
                </c:pt>
                <c:pt idx="127">
                  <c:v>4.2329999999999997</c:v>
                </c:pt>
                <c:pt idx="128">
                  <c:v>4.2060000000000004</c:v>
                </c:pt>
                <c:pt idx="129">
                  <c:v>3.7570000000000001</c:v>
                </c:pt>
                <c:pt idx="130">
                  <c:v>3.8450000000000002</c:v>
                </c:pt>
                <c:pt idx="131">
                  <c:v>4.2430000000000003</c:v>
                </c:pt>
                <c:pt idx="132">
                  <c:v>3.8889999999999998</c:v>
                </c:pt>
                <c:pt idx="133">
                  <c:v>3.9039999999999999</c:v>
                </c:pt>
                <c:pt idx="134">
                  <c:v>4.0970000000000004</c:v>
                </c:pt>
                <c:pt idx="135">
                  <c:v>4.327</c:v>
                </c:pt>
                <c:pt idx="136">
                  <c:v>4.7290000000000001</c:v>
                </c:pt>
                <c:pt idx="137">
                  <c:v>5.9269999999999996</c:v>
                </c:pt>
                <c:pt idx="138">
                  <c:v>5.62</c:v>
                </c:pt>
                <c:pt idx="139">
                  <c:v>5.3730000000000002</c:v>
                </c:pt>
                <c:pt idx="140">
                  <c:v>5.44</c:v>
                </c:pt>
                <c:pt idx="141">
                  <c:v>4.9020000000000001</c:v>
                </c:pt>
                <c:pt idx="142">
                  <c:v>4.3150000000000004</c:v>
                </c:pt>
                <c:pt idx="143">
                  <c:v>4.6970000000000001</c:v>
                </c:pt>
                <c:pt idx="144">
                  <c:v>4.2889999999999997</c:v>
                </c:pt>
                <c:pt idx="145">
                  <c:v>4.1029999999999998</c:v>
                </c:pt>
                <c:pt idx="146">
                  <c:v>4.01</c:v>
                </c:pt>
                <c:pt idx="147">
                  <c:v>4.4530000000000003</c:v>
                </c:pt>
                <c:pt idx="148">
                  <c:v>4.1550000000000002</c:v>
                </c:pt>
                <c:pt idx="149">
                  <c:v>4.1230000000000002</c:v>
                </c:pt>
                <c:pt idx="150">
                  <c:v>4.0129999999999999</c:v>
                </c:pt>
                <c:pt idx="151">
                  <c:v>4.1050000000000004</c:v>
                </c:pt>
                <c:pt idx="152">
                  <c:v>4.2690000000000001</c:v>
                </c:pt>
                <c:pt idx="153">
                  <c:v>4.9260000000000002</c:v>
                </c:pt>
                <c:pt idx="154">
                  <c:v>4.8769999999999998</c:v>
                </c:pt>
                <c:pt idx="155">
                  <c:v>5.1109999999999998</c:v>
                </c:pt>
                <c:pt idx="156">
                  <c:v>5.6280000000000001</c:v>
                </c:pt>
                <c:pt idx="157">
                  <c:v>5.6470000000000002</c:v>
                </c:pt>
                <c:pt idx="158">
                  <c:v>5.4930000000000003</c:v>
                </c:pt>
                <c:pt idx="159">
                  <c:v>5.5380000000000003</c:v>
                </c:pt>
                <c:pt idx="160">
                  <c:v>5.1950000000000003</c:v>
                </c:pt>
                <c:pt idx="161">
                  <c:v>5.7030000000000003</c:v>
                </c:pt>
                <c:pt idx="162">
                  <c:v>5.2830000000000004</c:v>
                </c:pt>
                <c:pt idx="163">
                  <c:v>5.7359999999999998</c:v>
                </c:pt>
                <c:pt idx="164">
                  <c:v>3.9980000000000002</c:v>
                </c:pt>
                <c:pt idx="165">
                  <c:v>4.4269999999999996</c:v>
                </c:pt>
                <c:pt idx="166">
                  <c:v>4.3929999999999998</c:v>
                </c:pt>
                <c:pt idx="167">
                  <c:v>4.835</c:v>
                </c:pt>
                <c:pt idx="168">
                  <c:v>5.5970000000000004</c:v>
                </c:pt>
                <c:pt idx="169">
                  <c:v>5.9880000000000004</c:v>
                </c:pt>
                <c:pt idx="170">
                  <c:v>5.907</c:v>
                </c:pt>
                <c:pt idx="171">
                  <c:v>6.4820000000000002</c:v>
                </c:pt>
                <c:pt idx="172">
                  <c:v>6.3680000000000003</c:v>
                </c:pt>
                <c:pt idx="173">
                  <c:v>7.0069999999999997</c:v>
                </c:pt>
                <c:pt idx="174">
                  <c:v>6.8659999999999997</c:v>
                </c:pt>
                <c:pt idx="175">
                  <c:v>6.4610000000000003</c:v>
                </c:pt>
                <c:pt idx="176">
                  <c:v>6.6269999999999998</c:v>
                </c:pt>
                <c:pt idx="177">
                  <c:v>6.9790000000000001</c:v>
                </c:pt>
                <c:pt idx="178">
                  <c:v>7.875</c:v>
                </c:pt>
                <c:pt idx="179">
                  <c:v>6.9340000000000002</c:v>
                </c:pt>
                <c:pt idx="180">
                  <c:v>7.5609999999999999</c:v>
                </c:pt>
                <c:pt idx="181">
                  <c:v>8.4169999999999998</c:v>
                </c:pt>
                <c:pt idx="182">
                  <c:v>7.5830000000000002</c:v>
                </c:pt>
                <c:pt idx="183">
                  <c:v>7.3949999999999996</c:v>
                </c:pt>
                <c:pt idx="184">
                  <c:v>7.3070000000000004</c:v>
                </c:pt>
                <c:pt idx="185">
                  <c:v>7.1020000000000003</c:v>
                </c:pt>
                <c:pt idx="186">
                  <c:v>7.49</c:v>
                </c:pt>
                <c:pt idx="187">
                  <c:v>6.9580000000000002</c:v>
                </c:pt>
                <c:pt idx="188">
                  <c:v>7.1669999999999998</c:v>
                </c:pt>
                <c:pt idx="189">
                  <c:v>6.8330000000000002</c:v>
                </c:pt>
                <c:pt idx="190">
                  <c:v>6.5960000000000001</c:v>
                </c:pt>
                <c:pt idx="191">
                  <c:v>6.4550000000000001</c:v>
                </c:pt>
                <c:pt idx="192">
                  <c:v>6.4930000000000003</c:v>
                </c:pt>
                <c:pt idx="193">
                  <c:v>7.2309999999999999</c:v>
                </c:pt>
                <c:pt idx="194">
                  <c:v>7.4630000000000001</c:v>
                </c:pt>
                <c:pt idx="195">
                  <c:v>6.8970000000000002</c:v>
                </c:pt>
                <c:pt idx="196">
                  <c:v>7.7729999999999997</c:v>
                </c:pt>
                <c:pt idx="197">
                  <c:v>7.4710000000000001</c:v>
                </c:pt>
                <c:pt idx="198">
                  <c:v>7.7709999999999999</c:v>
                </c:pt>
                <c:pt idx="199">
                  <c:v>8.2850000000000001</c:v>
                </c:pt>
                <c:pt idx="200">
                  <c:v>7.984</c:v>
                </c:pt>
                <c:pt idx="201">
                  <c:v>8.2200000000000006</c:v>
                </c:pt>
                <c:pt idx="202">
                  <c:v>9.6460000000000008</c:v>
                </c:pt>
                <c:pt idx="203">
                  <c:v>8.7560000000000002</c:v>
                </c:pt>
                <c:pt idx="204">
                  <c:v>8.3420000000000005</c:v>
                </c:pt>
                <c:pt idx="205">
                  <c:v>8.2149999999999999</c:v>
                </c:pt>
                <c:pt idx="206">
                  <c:v>8.5510000000000002</c:v>
                </c:pt>
                <c:pt idx="207">
                  <c:v>8.2959999999999994</c:v>
                </c:pt>
                <c:pt idx="208">
                  <c:v>8.5</c:v>
                </c:pt>
                <c:pt idx="209">
                  <c:v>7.5609999999999999</c:v>
                </c:pt>
                <c:pt idx="210">
                  <c:v>8.0920000000000005</c:v>
                </c:pt>
                <c:pt idx="211">
                  <c:v>8.1020000000000003</c:v>
                </c:pt>
                <c:pt idx="212">
                  <c:v>8.6999999999999993</c:v>
                </c:pt>
                <c:pt idx="213">
                  <c:v>8.4290000000000003</c:v>
                </c:pt>
                <c:pt idx="214">
                  <c:v>9.3230000000000004</c:v>
                </c:pt>
                <c:pt idx="215">
                  <c:v>9.2509999999999994</c:v>
                </c:pt>
                <c:pt idx="216">
                  <c:v>8.8800000000000008</c:v>
                </c:pt>
                <c:pt idx="217">
                  <c:v>9.0739999999999998</c:v>
                </c:pt>
                <c:pt idx="218">
                  <c:v>9.3800000000000008</c:v>
                </c:pt>
                <c:pt idx="219">
                  <c:v>9.3379999999999992</c:v>
                </c:pt>
                <c:pt idx="220">
                  <c:v>9.641</c:v>
                </c:pt>
                <c:pt idx="221">
                  <c:v>9.7829999999999995</c:v>
                </c:pt>
                <c:pt idx="222">
                  <c:v>9.8439999999999994</c:v>
                </c:pt>
                <c:pt idx="223">
                  <c:v>10.000999999999999</c:v>
                </c:pt>
                <c:pt idx="224">
                  <c:v>9.9239999999999995</c:v>
                </c:pt>
                <c:pt idx="225">
                  <c:v>10.454000000000001</c:v>
                </c:pt>
                <c:pt idx="226">
                  <c:v>9.7289999999999992</c:v>
                </c:pt>
                <c:pt idx="227">
                  <c:v>9.6379999999999999</c:v>
                </c:pt>
                <c:pt idx="228">
                  <c:v>8.407</c:v>
                </c:pt>
                <c:pt idx="229">
                  <c:v>8.18</c:v>
                </c:pt>
                <c:pt idx="230">
                  <c:v>6.9480000000000004</c:v>
                </c:pt>
                <c:pt idx="231">
                  <c:v>7.1989999999999998</c:v>
                </c:pt>
                <c:pt idx="232">
                  <c:v>7.1669999999999998</c:v>
                </c:pt>
                <c:pt idx="233">
                  <c:v>7.3010000000000002</c:v>
                </c:pt>
                <c:pt idx="234">
                  <c:v>6.899</c:v>
                </c:pt>
                <c:pt idx="235">
                  <c:v>6.3209999999999997</c:v>
                </c:pt>
                <c:pt idx="236">
                  <c:v>6.6509999999999998</c:v>
                </c:pt>
                <c:pt idx="237">
                  <c:v>6.7060000000000004</c:v>
                </c:pt>
                <c:pt idx="238">
                  <c:v>6.617</c:v>
                </c:pt>
                <c:pt idx="239">
                  <c:v>6.5060000000000002</c:v>
                </c:pt>
                <c:pt idx="240">
                  <c:v>7.1459999999999999</c:v>
                </c:pt>
                <c:pt idx="241">
                  <c:v>7.1260000000000003</c:v>
                </c:pt>
                <c:pt idx="242">
                  <c:v>7.2729999999999997</c:v>
                </c:pt>
                <c:pt idx="243">
                  <c:v>7.5750000000000002</c:v>
                </c:pt>
                <c:pt idx="244">
                  <c:v>7.4329999999999998</c:v>
                </c:pt>
                <c:pt idx="245">
                  <c:v>7.94</c:v>
                </c:pt>
                <c:pt idx="246">
                  <c:v>7.6239999999999997</c:v>
                </c:pt>
                <c:pt idx="247">
                  <c:v>7.7240000000000002</c:v>
                </c:pt>
                <c:pt idx="248">
                  <c:v>6.5490000000000004</c:v>
                </c:pt>
                <c:pt idx="249">
                  <c:v>7.3570000000000002</c:v>
                </c:pt>
                <c:pt idx="250">
                  <c:v>7.67</c:v>
                </c:pt>
                <c:pt idx="251">
                  <c:v>7.93</c:v>
                </c:pt>
                <c:pt idx="252">
                  <c:v>9.0860000000000003</c:v>
                </c:pt>
                <c:pt idx="253">
                  <c:v>9.3109999999999999</c:v>
                </c:pt>
                <c:pt idx="254">
                  <c:v>9.8330000000000002</c:v>
                </c:pt>
                <c:pt idx="255">
                  <c:v>10.002000000000001</c:v>
                </c:pt>
                <c:pt idx="256">
                  <c:v>10.305</c:v>
                </c:pt>
                <c:pt idx="257">
                  <c:v>10.52</c:v>
                </c:pt>
                <c:pt idx="258">
                  <c:v>11.08</c:v>
                </c:pt>
                <c:pt idx="259">
                  <c:v>12.127000000000001</c:v>
                </c:pt>
                <c:pt idx="260">
                  <c:v>12.146000000000001</c:v>
                </c:pt>
                <c:pt idx="261">
                  <c:v>11.811</c:v>
                </c:pt>
                <c:pt idx="262">
                  <c:v>12.012</c:v>
                </c:pt>
                <c:pt idx="263">
                  <c:v>13.003</c:v>
                </c:pt>
                <c:pt idx="264">
                  <c:v>13.092000000000001</c:v>
                </c:pt>
                <c:pt idx="265">
                  <c:v>13.752000000000001</c:v>
                </c:pt>
                <c:pt idx="266">
                  <c:v>12.929</c:v>
                </c:pt>
                <c:pt idx="267">
                  <c:v>14.836</c:v>
                </c:pt>
                <c:pt idx="268">
                  <c:v>14.513999999999999</c:v>
                </c:pt>
                <c:pt idx="269">
                  <c:v>14.791</c:v>
                </c:pt>
                <c:pt idx="270">
                  <c:v>15.576000000000001</c:v>
                </c:pt>
                <c:pt idx="271">
                  <c:v>15.941000000000001</c:v>
                </c:pt>
                <c:pt idx="272">
                  <c:v>15.512</c:v>
                </c:pt>
                <c:pt idx="273">
                  <c:v>15.704000000000001</c:v>
                </c:pt>
                <c:pt idx="274">
                  <c:v>16.187999999999999</c:v>
                </c:pt>
                <c:pt idx="275">
                  <c:v>16.454000000000001</c:v>
                </c:pt>
                <c:pt idx="276">
                  <c:v>16.699000000000002</c:v>
                </c:pt>
                <c:pt idx="277">
                  <c:v>16.925999999999998</c:v>
                </c:pt>
                <c:pt idx="278">
                  <c:v>17.155000000000001</c:v>
                </c:pt>
                <c:pt idx="279">
                  <c:v>17.222999999999999</c:v>
                </c:pt>
                <c:pt idx="280">
                  <c:v>16.731999999999999</c:v>
                </c:pt>
                <c:pt idx="281">
                  <c:v>16.184000000000001</c:v>
                </c:pt>
                <c:pt idx="282">
                  <c:v>16.157</c:v>
                </c:pt>
                <c:pt idx="283">
                  <c:v>15.847</c:v>
                </c:pt>
                <c:pt idx="284">
                  <c:v>14.420999999999999</c:v>
                </c:pt>
                <c:pt idx="285">
                  <c:v>15.491</c:v>
                </c:pt>
                <c:pt idx="286">
                  <c:v>15.55</c:v>
                </c:pt>
                <c:pt idx="287">
                  <c:v>14.465999999999999</c:v>
                </c:pt>
                <c:pt idx="288">
                  <c:v>13.952</c:v>
                </c:pt>
                <c:pt idx="289">
                  <c:v>13.722</c:v>
                </c:pt>
                <c:pt idx="290">
                  <c:v>13.297000000000001</c:v>
                </c:pt>
                <c:pt idx="291">
                  <c:v>13.22</c:v>
                </c:pt>
                <c:pt idx="292">
                  <c:v>12.52</c:v>
                </c:pt>
                <c:pt idx="293">
                  <c:v>13.202</c:v>
                </c:pt>
                <c:pt idx="294">
                  <c:v>13.868</c:v>
                </c:pt>
                <c:pt idx="295">
                  <c:v>13.41</c:v>
                </c:pt>
                <c:pt idx="296">
                  <c:v>13.712</c:v>
                </c:pt>
                <c:pt idx="297">
                  <c:v>14.516</c:v>
                </c:pt>
                <c:pt idx="298">
                  <c:v>14.935</c:v>
                </c:pt>
              </c:numCache>
            </c:numRef>
          </c:val>
          <c:extLst>
            <c:ext xmlns:c16="http://schemas.microsoft.com/office/drawing/2014/chart" uri="{C3380CC4-5D6E-409C-BE32-E72D297353CC}">
              <c16:uniqueId val="{00000002-FB05-4345-85EC-43CF3C96E873}"/>
            </c:ext>
          </c:extLst>
        </c:ser>
        <c:ser>
          <c:idx val="6"/>
          <c:order val="3"/>
          <c:tx>
            <c:strRef>
              <c:f>'00后'!$E$1</c:f>
              <c:strCache>
                <c:ptCount val="1"/>
                <c:pt idx="0">
                  <c:v>化工</c:v>
                </c:pt>
              </c:strCache>
            </c:strRef>
          </c:tx>
          <c:spPr>
            <a:solidFill>
              <a:schemeClr val="accent4">
                <a:lumMod val="60000"/>
                <a:lumOff val="40000"/>
              </a:schemeClr>
            </a:solidFill>
            <a:ln>
              <a:noFill/>
            </a:ln>
            <a:effectLst/>
          </c:spPr>
          <c:invertIfNegative val="0"/>
          <c:cat>
            <c:strRef>
              <c:f>'00后'!$A$2:$A$300</c:f>
              <c:strCache>
                <c:ptCount val="299"/>
                <c:pt idx="0">
                  <c:v>2000/01</c:v>
                </c:pt>
                <c:pt idx="1">
                  <c:v>2000/02</c:v>
                </c:pt>
                <c:pt idx="2">
                  <c:v>2000/03</c:v>
                </c:pt>
                <c:pt idx="3">
                  <c:v>2000/04</c:v>
                </c:pt>
                <c:pt idx="4">
                  <c:v>2000/05</c:v>
                </c:pt>
                <c:pt idx="5">
                  <c:v>2000/06</c:v>
                </c:pt>
                <c:pt idx="6">
                  <c:v>2000/07</c:v>
                </c:pt>
                <c:pt idx="7">
                  <c:v>2000/08</c:v>
                </c:pt>
                <c:pt idx="8">
                  <c:v>2000/09</c:v>
                </c:pt>
                <c:pt idx="9">
                  <c:v>2000/10</c:v>
                </c:pt>
                <c:pt idx="10">
                  <c:v>2000/11</c:v>
                </c:pt>
                <c:pt idx="11">
                  <c:v>2000/12</c:v>
                </c:pt>
                <c:pt idx="12">
                  <c:v>2001/01</c:v>
                </c:pt>
                <c:pt idx="13">
                  <c:v>2001/02</c:v>
                </c:pt>
                <c:pt idx="14">
                  <c:v>2001/03</c:v>
                </c:pt>
                <c:pt idx="15">
                  <c:v>2001/04</c:v>
                </c:pt>
                <c:pt idx="16">
                  <c:v>2001/05</c:v>
                </c:pt>
                <c:pt idx="17">
                  <c:v>2001/06</c:v>
                </c:pt>
                <c:pt idx="18">
                  <c:v>2001/07</c:v>
                </c:pt>
                <c:pt idx="19">
                  <c:v>2001/08</c:v>
                </c:pt>
                <c:pt idx="20">
                  <c:v>2001/09</c:v>
                </c:pt>
                <c:pt idx="21">
                  <c:v>2001/10</c:v>
                </c:pt>
                <c:pt idx="22">
                  <c:v>2001/11</c:v>
                </c:pt>
                <c:pt idx="23">
                  <c:v>2001/12</c:v>
                </c:pt>
                <c:pt idx="24">
                  <c:v>2002/01</c:v>
                </c:pt>
                <c:pt idx="25">
                  <c:v>2002/02</c:v>
                </c:pt>
                <c:pt idx="26">
                  <c:v>2002/03</c:v>
                </c:pt>
                <c:pt idx="27">
                  <c:v>2002/04</c:v>
                </c:pt>
                <c:pt idx="28">
                  <c:v>2002/05</c:v>
                </c:pt>
                <c:pt idx="29">
                  <c:v>2002/06</c:v>
                </c:pt>
                <c:pt idx="30">
                  <c:v>2002/07</c:v>
                </c:pt>
                <c:pt idx="31">
                  <c:v>2002/08</c:v>
                </c:pt>
                <c:pt idx="32">
                  <c:v>2002/09</c:v>
                </c:pt>
                <c:pt idx="33">
                  <c:v>2002/10</c:v>
                </c:pt>
                <c:pt idx="34">
                  <c:v>2002/11</c:v>
                </c:pt>
                <c:pt idx="35">
                  <c:v>2002/12</c:v>
                </c:pt>
                <c:pt idx="36">
                  <c:v>2003/01</c:v>
                </c:pt>
                <c:pt idx="37">
                  <c:v>2003/02</c:v>
                </c:pt>
                <c:pt idx="38">
                  <c:v>2003/03</c:v>
                </c:pt>
                <c:pt idx="39">
                  <c:v>2003/04</c:v>
                </c:pt>
                <c:pt idx="40">
                  <c:v>2003/05</c:v>
                </c:pt>
                <c:pt idx="41">
                  <c:v>2003/06</c:v>
                </c:pt>
                <c:pt idx="42">
                  <c:v>2003/07</c:v>
                </c:pt>
                <c:pt idx="43">
                  <c:v>2003/08</c:v>
                </c:pt>
                <c:pt idx="44">
                  <c:v>2003/09</c:v>
                </c:pt>
                <c:pt idx="45">
                  <c:v>2003/10</c:v>
                </c:pt>
                <c:pt idx="46">
                  <c:v>2003/11</c:v>
                </c:pt>
                <c:pt idx="47">
                  <c:v>2003/12</c:v>
                </c:pt>
                <c:pt idx="48">
                  <c:v>2004/01</c:v>
                </c:pt>
                <c:pt idx="49">
                  <c:v>2004/02</c:v>
                </c:pt>
                <c:pt idx="50">
                  <c:v>2004/03</c:v>
                </c:pt>
                <c:pt idx="51">
                  <c:v>2004/04</c:v>
                </c:pt>
                <c:pt idx="52">
                  <c:v>2004/05</c:v>
                </c:pt>
                <c:pt idx="53">
                  <c:v>2004/06</c:v>
                </c:pt>
                <c:pt idx="54">
                  <c:v>2004/07</c:v>
                </c:pt>
                <c:pt idx="55">
                  <c:v>2004/08</c:v>
                </c:pt>
                <c:pt idx="56">
                  <c:v>2004/09</c:v>
                </c:pt>
                <c:pt idx="57">
                  <c:v>2004/10</c:v>
                </c:pt>
                <c:pt idx="58">
                  <c:v>2004/11</c:v>
                </c:pt>
                <c:pt idx="59">
                  <c:v>2004/12</c:v>
                </c:pt>
                <c:pt idx="60">
                  <c:v>2005/01</c:v>
                </c:pt>
                <c:pt idx="61">
                  <c:v>2005/02</c:v>
                </c:pt>
                <c:pt idx="62">
                  <c:v>2005/03</c:v>
                </c:pt>
                <c:pt idx="63">
                  <c:v>2005/04</c:v>
                </c:pt>
                <c:pt idx="64">
                  <c:v>2005/05</c:v>
                </c:pt>
                <c:pt idx="65">
                  <c:v>2005/06</c:v>
                </c:pt>
                <c:pt idx="66">
                  <c:v>2005/07</c:v>
                </c:pt>
                <c:pt idx="67">
                  <c:v>2005/08</c:v>
                </c:pt>
                <c:pt idx="68">
                  <c:v>2005/09</c:v>
                </c:pt>
                <c:pt idx="69">
                  <c:v>2005/10</c:v>
                </c:pt>
                <c:pt idx="70">
                  <c:v>2005/11</c:v>
                </c:pt>
                <c:pt idx="71">
                  <c:v>2005/12</c:v>
                </c:pt>
                <c:pt idx="72">
                  <c:v>2006/01</c:v>
                </c:pt>
                <c:pt idx="73">
                  <c:v>2006/02</c:v>
                </c:pt>
                <c:pt idx="74">
                  <c:v>2006/03</c:v>
                </c:pt>
                <c:pt idx="75">
                  <c:v>2006/04</c:v>
                </c:pt>
                <c:pt idx="76">
                  <c:v>2006/05</c:v>
                </c:pt>
                <c:pt idx="77">
                  <c:v>2006/06</c:v>
                </c:pt>
                <c:pt idx="78">
                  <c:v>2006/07</c:v>
                </c:pt>
                <c:pt idx="79">
                  <c:v>2006/08</c:v>
                </c:pt>
                <c:pt idx="80">
                  <c:v>2006/09</c:v>
                </c:pt>
                <c:pt idx="81">
                  <c:v>2006/10</c:v>
                </c:pt>
                <c:pt idx="82">
                  <c:v>2006/11</c:v>
                </c:pt>
                <c:pt idx="83">
                  <c:v>2006/12</c:v>
                </c:pt>
                <c:pt idx="84">
                  <c:v>2007/01</c:v>
                </c:pt>
                <c:pt idx="85">
                  <c:v>2007/02</c:v>
                </c:pt>
                <c:pt idx="86">
                  <c:v>2007/03</c:v>
                </c:pt>
                <c:pt idx="87">
                  <c:v>2007/04</c:v>
                </c:pt>
                <c:pt idx="88">
                  <c:v>2007/05</c:v>
                </c:pt>
                <c:pt idx="89">
                  <c:v>2007/06</c:v>
                </c:pt>
                <c:pt idx="90">
                  <c:v>2007/07</c:v>
                </c:pt>
                <c:pt idx="91">
                  <c:v>2007/08</c:v>
                </c:pt>
                <c:pt idx="92">
                  <c:v>2007/09</c:v>
                </c:pt>
                <c:pt idx="93">
                  <c:v>2007/10</c:v>
                </c:pt>
                <c:pt idx="94">
                  <c:v>2007/11</c:v>
                </c:pt>
                <c:pt idx="95">
                  <c:v>2007/12</c:v>
                </c:pt>
                <c:pt idx="96">
                  <c:v>2008/01</c:v>
                </c:pt>
                <c:pt idx="97">
                  <c:v>2008/02</c:v>
                </c:pt>
                <c:pt idx="98">
                  <c:v>2008/03</c:v>
                </c:pt>
                <c:pt idx="99">
                  <c:v>2008/04</c:v>
                </c:pt>
                <c:pt idx="100">
                  <c:v>2008/05</c:v>
                </c:pt>
                <c:pt idx="101">
                  <c:v>2008/06</c:v>
                </c:pt>
                <c:pt idx="102">
                  <c:v>2008/07</c:v>
                </c:pt>
                <c:pt idx="103">
                  <c:v>2008/08</c:v>
                </c:pt>
                <c:pt idx="104">
                  <c:v>2008/09</c:v>
                </c:pt>
                <c:pt idx="105">
                  <c:v>2008/10</c:v>
                </c:pt>
                <c:pt idx="106">
                  <c:v>2008/11</c:v>
                </c:pt>
                <c:pt idx="107">
                  <c:v>2008/12</c:v>
                </c:pt>
                <c:pt idx="108">
                  <c:v>2009/01</c:v>
                </c:pt>
                <c:pt idx="109">
                  <c:v>2009/02</c:v>
                </c:pt>
                <c:pt idx="110">
                  <c:v>2009/03</c:v>
                </c:pt>
                <c:pt idx="111">
                  <c:v>2009/04</c:v>
                </c:pt>
                <c:pt idx="112">
                  <c:v>2009/05</c:v>
                </c:pt>
                <c:pt idx="113">
                  <c:v>2009/06</c:v>
                </c:pt>
                <c:pt idx="114">
                  <c:v>2009/07</c:v>
                </c:pt>
                <c:pt idx="115">
                  <c:v>2009/08</c:v>
                </c:pt>
                <c:pt idx="116">
                  <c:v>2009/09</c:v>
                </c:pt>
                <c:pt idx="117">
                  <c:v>2009/10</c:v>
                </c:pt>
                <c:pt idx="118">
                  <c:v>2009/11</c:v>
                </c:pt>
                <c:pt idx="119">
                  <c:v>2009/12</c:v>
                </c:pt>
                <c:pt idx="120">
                  <c:v>2010/01</c:v>
                </c:pt>
                <c:pt idx="121">
                  <c:v>2010/02</c:v>
                </c:pt>
                <c:pt idx="122">
                  <c:v>2010/03</c:v>
                </c:pt>
                <c:pt idx="123">
                  <c:v>2010/04</c:v>
                </c:pt>
                <c:pt idx="124">
                  <c:v>2010/05</c:v>
                </c:pt>
                <c:pt idx="125">
                  <c:v>2010/06</c:v>
                </c:pt>
                <c:pt idx="126">
                  <c:v>2010/07</c:v>
                </c:pt>
                <c:pt idx="127">
                  <c:v>2010/08</c:v>
                </c:pt>
                <c:pt idx="128">
                  <c:v>2010/09</c:v>
                </c:pt>
                <c:pt idx="129">
                  <c:v>2010/10</c:v>
                </c:pt>
                <c:pt idx="130">
                  <c:v>2010/11</c:v>
                </c:pt>
                <c:pt idx="131">
                  <c:v>2010/12</c:v>
                </c:pt>
                <c:pt idx="132">
                  <c:v>2011/01</c:v>
                </c:pt>
                <c:pt idx="133">
                  <c:v>2011/02</c:v>
                </c:pt>
                <c:pt idx="134">
                  <c:v>2011/03</c:v>
                </c:pt>
                <c:pt idx="135">
                  <c:v>2011/04</c:v>
                </c:pt>
                <c:pt idx="136">
                  <c:v>2011/05</c:v>
                </c:pt>
                <c:pt idx="137">
                  <c:v>2011/06</c:v>
                </c:pt>
                <c:pt idx="138">
                  <c:v>2011/07</c:v>
                </c:pt>
                <c:pt idx="139">
                  <c:v>2011/08</c:v>
                </c:pt>
                <c:pt idx="140">
                  <c:v>2011/09</c:v>
                </c:pt>
                <c:pt idx="141">
                  <c:v>2011/10</c:v>
                </c:pt>
                <c:pt idx="142">
                  <c:v>2011/11</c:v>
                </c:pt>
                <c:pt idx="143">
                  <c:v>2011/12</c:v>
                </c:pt>
                <c:pt idx="144">
                  <c:v>2012/01</c:v>
                </c:pt>
                <c:pt idx="145">
                  <c:v>2012/02</c:v>
                </c:pt>
                <c:pt idx="146">
                  <c:v>2012/03</c:v>
                </c:pt>
                <c:pt idx="147">
                  <c:v>2012/04</c:v>
                </c:pt>
                <c:pt idx="148">
                  <c:v>2012/05</c:v>
                </c:pt>
                <c:pt idx="149">
                  <c:v>2012/06</c:v>
                </c:pt>
                <c:pt idx="150">
                  <c:v>2012/07</c:v>
                </c:pt>
                <c:pt idx="151">
                  <c:v>2012/08</c:v>
                </c:pt>
                <c:pt idx="152">
                  <c:v>2012/09</c:v>
                </c:pt>
                <c:pt idx="153">
                  <c:v>2012/10</c:v>
                </c:pt>
                <c:pt idx="154">
                  <c:v>2012/11</c:v>
                </c:pt>
                <c:pt idx="155">
                  <c:v>2012/12</c:v>
                </c:pt>
                <c:pt idx="156">
                  <c:v>2013/01</c:v>
                </c:pt>
                <c:pt idx="157">
                  <c:v>2013/02</c:v>
                </c:pt>
                <c:pt idx="158">
                  <c:v>2013/03</c:v>
                </c:pt>
                <c:pt idx="159">
                  <c:v>2013/04</c:v>
                </c:pt>
                <c:pt idx="160">
                  <c:v>2013/05</c:v>
                </c:pt>
                <c:pt idx="161">
                  <c:v>2013/06</c:v>
                </c:pt>
                <c:pt idx="162">
                  <c:v>2013/07</c:v>
                </c:pt>
                <c:pt idx="163">
                  <c:v>2013/08</c:v>
                </c:pt>
                <c:pt idx="164">
                  <c:v>2013/09</c:v>
                </c:pt>
                <c:pt idx="165">
                  <c:v>2013/10</c:v>
                </c:pt>
                <c:pt idx="166">
                  <c:v>2013/11</c:v>
                </c:pt>
                <c:pt idx="167">
                  <c:v>2013/12</c:v>
                </c:pt>
                <c:pt idx="168">
                  <c:v>2014/01</c:v>
                </c:pt>
                <c:pt idx="169">
                  <c:v>2014/02</c:v>
                </c:pt>
                <c:pt idx="170">
                  <c:v>2014/03</c:v>
                </c:pt>
                <c:pt idx="171">
                  <c:v>2014/04</c:v>
                </c:pt>
                <c:pt idx="172">
                  <c:v>2014/05</c:v>
                </c:pt>
                <c:pt idx="173">
                  <c:v>2014/06</c:v>
                </c:pt>
                <c:pt idx="174">
                  <c:v>2014/07</c:v>
                </c:pt>
                <c:pt idx="175">
                  <c:v>2014/08</c:v>
                </c:pt>
                <c:pt idx="176">
                  <c:v>2014/09</c:v>
                </c:pt>
                <c:pt idx="177">
                  <c:v>2014/10</c:v>
                </c:pt>
                <c:pt idx="178">
                  <c:v>2014/11</c:v>
                </c:pt>
                <c:pt idx="179">
                  <c:v>2014/12</c:v>
                </c:pt>
                <c:pt idx="180">
                  <c:v>2015/01</c:v>
                </c:pt>
                <c:pt idx="181">
                  <c:v>2015/02</c:v>
                </c:pt>
                <c:pt idx="182">
                  <c:v>2015/03</c:v>
                </c:pt>
                <c:pt idx="183">
                  <c:v>2015/04</c:v>
                </c:pt>
                <c:pt idx="184">
                  <c:v>2015/05</c:v>
                </c:pt>
                <c:pt idx="185">
                  <c:v>2015/06</c:v>
                </c:pt>
                <c:pt idx="186">
                  <c:v>2015/07</c:v>
                </c:pt>
                <c:pt idx="187">
                  <c:v>2015/08</c:v>
                </c:pt>
                <c:pt idx="188">
                  <c:v>2015/09</c:v>
                </c:pt>
                <c:pt idx="189">
                  <c:v>2015/10</c:v>
                </c:pt>
                <c:pt idx="190">
                  <c:v>2015/11</c:v>
                </c:pt>
                <c:pt idx="191">
                  <c:v>2015/12</c:v>
                </c:pt>
                <c:pt idx="192">
                  <c:v>2016/01</c:v>
                </c:pt>
                <c:pt idx="193">
                  <c:v>2016/02</c:v>
                </c:pt>
                <c:pt idx="194">
                  <c:v>2016/03</c:v>
                </c:pt>
                <c:pt idx="195">
                  <c:v>2016/04</c:v>
                </c:pt>
                <c:pt idx="196">
                  <c:v>2016/05</c:v>
                </c:pt>
                <c:pt idx="197">
                  <c:v>2016/06</c:v>
                </c:pt>
                <c:pt idx="198">
                  <c:v>2016/07</c:v>
                </c:pt>
                <c:pt idx="199">
                  <c:v>2016/08</c:v>
                </c:pt>
                <c:pt idx="200">
                  <c:v>2016/09</c:v>
                </c:pt>
                <c:pt idx="201">
                  <c:v>2016/10</c:v>
                </c:pt>
                <c:pt idx="202">
                  <c:v>2016/11</c:v>
                </c:pt>
                <c:pt idx="203">
                  <c:v>2016/12</c:v>
                </c:pt>
                <c:pt idx="204">
                  <c:v>2017/01</c:v>
                </c:pt>
                <c:pt idx="205">
                  <c:v>2017/02</c:v>
                </c:pt>
                <c:pt idx="206">
                  <c:v>2017/03</c:v>
                </c:pt>
                <c:pt idx="207">
                  <c:v>2017/04</c:v>
                </c:pt>
                <c:pt idx="208">
                  <c:v>2017/05</c:v>
                </c:pt>
                <c:pt idx="209">
                  <c:v>2017/06</c:v>
                </c:pt>
                <c:pt idx="210">
                  <c:v>2017/07</c:v>
                </c:pt>
                <c:pt idx="211">
                  <c:v>2017/08</c:v>
                </c:pt>
                <c:pt idx="212">
                  <c:v>2017/09</c:v>
                </c:pt>
                <c:pt idx="213">
                  <c:v>2017/10</c:v>
                </c:pt>
                <c:pt idx="214">
                  <c:v>2017/11</c:v>
                </c:pt>
                <c:pt idx="215">
                  <c:v>2017/12</c:v>
                </c:pt>
                <c:pt idx="216">
                  <c:v>2018/01</c:v>
                </c:pt>
                <c:pt idx="217">
                  <c:v>2018/02</c:v>
                </c:pt>
                <c:pt idx="218">
                  <c:v>2018/03</c:v>
                </c:pt>
                <c:pt idx="219">
                  <c:v>2018/04</c:v>
                </c:pt>
                <c:pt idx="220">
                  <c:v>2018/05</c:v>
                </c:pt>
                <c:pt idx="221">
                  <c:v>2018/06</c:v>
                </c:pt>
                <c:pt idx="222">
                  <c:v>2018/07</c:v>
                </c:pt>
                <c:pt idx="223">
                  <c:v>2018/08</c:v>
                </c:pt>
                <c:pt idx="224">
                  <c:v>2018/09</c:v>
                </c:pt>
                <c:pt idx="225">
                  <c:v>2018/10</c:v>
                </c:pt>
                <c:pt idx="226">
                  <c:v>2018/11</c:v>
                </c:pt>
                <c:pt idx="227">
                  <c:v>2018/12</c:v>
                </c:pt>
                <c:pt idx="228">
                  <c:v>2019/01</c:v>
                </c:pt>
                <c:pt idx="229">
                  <c:v>2019/02</c:v>
                </c:pt>
                <c:pt idx="230">
                  <c:v>2019/03</c:v>
                </c:pt>
                <c:pt idx="231">
                  <c:v>2019/04</c:v>
                </c:pt>
                <c:pt idx="232">
                  <c:v>2019/05</c:v>
                </c:pt>
                <c:pt idx="233">
                  <c:v>2019/06</c:v>
                </c:pt>
                <c:pt idx="234">
                  <c:v>2019/07</c:v>
                </c:pt>
                <c:pt idx="235">
                  <c:v>2019/08</c:v>
                </c:pt>
                <c:pt idx="236">
                  <c:v>2019/09</c:v>
                </c:pt>
                <c:pt idx="237">
                  <c:v>2019/10</c:v>
                </c:pt>
                <c:pt idx="238">
                  <c:v>2019/11</c:v>
                </c:pt>
                <c:pt idx="239">
                  <c:v>2019/12</c:v>
                </c:pt>
                <c:pt idx="240">
                  <c:v>2020/01</c:v>
                </c:pt>
                <c:pt idx="241">
                  <c:v>2020/02</c:v>
                </c:pt>
                <c:pt idx="242">
                  <c:v>2020/03</c:v>
                </c:pt>
                <c:pt idx="243">
                  <c:v>2020/04</c:v>
                </c:pt>
                <c:pt idx="244">
                  <c:v>2020/05</c:v>
                </c:pt>
                <c:pt idx="245">
                  <c:v>2020/06</c:v>
                </c:pt>
                <c:pt idx="246">
                  <c:v>2020/07</c:v>
                </c:pt>
                <c:pt idx="247">
                  <c:v>2020/08</c:v>
                </c:pt>
                <c:pt idx="248">
                  <c:v>2020/09</c:v>
                </c:pt>
                <c:pt idx="249">
                  <c:v>2020/10</c:v>
                </c:pt>
                <c:pt idx="250">
                  <c:v>2020/11</c:v>
                </c:pt>
                <c:pt idx="251">
                  <c:v>2020/12</c:v>
                </c:pt>
                <c:pt idx="252">
                  <c:v>2021/01</c:v>
                </c:pt>
                <c:pt idx="253">
                  <c:v>2021/02</c:v>
                </c:pt>
                <c:pt idx="254">
                  <c:v>2021/03</c:v>
                </c:pt>
                <c:pt idx="255">
                  <c:v>2021/04</c:v>
                </c:pt>
                <c:pt idx="256">
                  <c:v>2021/05</c:v>
                </c:pt>
                <c:pt idx="257">
                  <c:v>2021/06</c:v>
                </c:pt>
                <c:pt idx="258">
                  <c:v>2021/07</c:v>
                </c:pt>
                <c:pt idx="259">
                  <c:v>2021/08</c:v>
                </c:pt>
                <c:pt idx="260">
                  <c:v>2021/09</c:v>
                </c:pt>
                <c:pt idx="261">
                  <c:v>2021/10</c:v>
                </c:pt>
                <c:pt idx="262">
                  <c:v>2021/11</c:v>
                </c:pt>
                <c:pt idx="263">
                  <c:v>2021/12</c:v>
                </c:pt>
                <c:pt idx="264">
                  <c:v>2022/01</c:v>
                </c:pt>
                <c:pt idx="265">
                  <c:v>2022/02</c:v>
                </c:pt>
                <c:pt idx="266">
                  <c:v>2022/03</c:v>
                </c:pt>
                <c:pt idx="267">
                  <c:v>2022/04</c:v>
                </c:pt>
                <c:pt idx="268">
                  <c:v>2022/05</c:v>
                </c:pt>
                <c:pt idx="269">
                  <c:v>2022/06</c:v>
                </c:pt>
                <c:pt idx="270">
                  <c:v>2022/07</c:v>
                </c:pt>
                <c:pt idx="271">
                  <c:v>2022/08</c:v>
                </c:pt>
                <c:pt idx="272">
                  <c:v>2022/09</c:v>
                </c:pt>
                <c:pt idx="273">
                  <c:v>2022/10</c:v>
                </c:pt>
                <c:pt idx="274">
                  <c:v>2022/11</c:v>
                </c:pt>
                <c:pt idx="275">
                  <c:v>2022/12</c:v>
                </c:pt>
                <c:pt idx="276">
                  <c:v>2023/01</c:v>
                </c:pt>
                <c:pt idx="277">
                  <c:v>2023/02</c:v>
                </c:pt>
                <c:pt idx="278">
                  <c:v>2023/03</c:v>
                </c:pt>
                <c:pt idx="279">
                  <c:v>2023/04</c:v>
                </c:pt>
                <c:pt idx="280">
                  <c:v>2023/05</c:v>
                </c:pt>
                <c:pt idx="281">
                  <c:v>2023/06</c:v>
                </c:pt>
                <c:pt idx="282">
                  <c:v>2023/07</c:v>
                </c:pt>
                <c:pt idx="283">
                  <c:v>2023/08</c:v>
                </c:pt>
                <c:pt idx="284">
                  <c:v>2023/09</c:v>
                </c:pt>
                <c:pt idx="285">
                  <c:v>2023/10</c:v>
                </c:pt>
                <c:pt idx="286">
                  <c:v>2023/11</c:v>
                </c:pt>
                <c:pt idx="287">
                  <c:v>2023/12</c:v>
                </c:pt>
                <c:pt idx="288">
                  <c:v>2024/01</c:v>
                </c:pt>
                <c:pt idx="289">
                  <c:v>2024/02</c:v>
                </c:pt>
                <c:pt idx="290">
                  <c:v>2024/03</c:v>
                </c:pt>
                <c:pt idx="291">
                  <c:v>2024/04</c:v>
                </c:pt>
                <c:pt idx="292">
                  <c:v>2024/05</c:v>
                </c:pt>
                <c:pt idx="293">
                  <c:v>2024/06</c:v>
                </c:pt>
                <c:pt idx="294">
                  <c:v>2024/07</c:v>
                </c:pt>
                <c:pt idx="295">
                  <c:v>2024/08</c:v>
                </c:pt>
                <c:pt idx="296">
                  <c:v>2024/09</c:v>
                </c:pt>
                <c:pt idx="297">
                  <c:v>2024/10</c:v>
                </c:pt>
                <c:pt idx="298">
                  <c:v>2024/11</c:v>
                </c:pt>
              </c:strCache>
            </c:strRef>
          </c:cat>
          <c:val>
            <c:numRef>
              <c:f>'00后'!$E$2:$E$300</c:f>
              <c:numCache>
                <c:formatCode>#,##0</c:formatCode>
                <c:ptCount val="299"/>
                <c:pt idx="0">
                  <c:v>4.0819999999999999</c:v>
                </c:pt>
                <c:pt idx="1">
                  <c:v>4.72</c:v>
                </c:pt>
                <c:pt idx="2">
                  <c:v>3.9820000000000002</c:v>
                </c:pt>
                <c:pt idx="3">
                  <c:v>4.2210000000000001</c:v>
                </c:pt>
                <c:pt idx="4">
                  <c:v>4.0469999999999997</c:v>
                </c:pt>
                <c:pt idx="5">
                  <c:v>3.8450000000000002</c:v>
                </c:pt>
                <c:pt idx="6">
                  <c:v>3.383</c:v>
                </c:pt>
                <c:pt idx="7">
                  <c:v>3.2669999999999999</c:v>
                </c:pt>
                <c:pt idx="8">
                  <c:v>3.4649999999999999</c:v>
                </c:pt>
                <c:pt idx="9">
                  <c:v>3.8319999999999999</c:v>
                </c:pt>
                <c:pt idx="10">
                  <c:v>3.5510000000000002</c:v>
                </c:pt>
                <c:pt idx="11">
                  <c:v>3.3439999999999999</c:v>
                </c:pt>
                <c:pt idx="12">
                  <c:v>3.758</c:v>
                </c:pt>
                <c:pt idx="13">
                  <c:v>3.8170000000000002</c:v>
                </c:pt>
                <c:pt idx="14">
                  <c:v>4.1390000000000002</c:v>
                </c:pt>
                <c:pt idx="15">
                  <c:v>4.1520000000000001</c:v>
                </c:pt>
                <c:pt idx="16">
                  <c:v>4.2519999999999998</c:v>
                </c:pt>
                <c:pt idx="17">
                  <c:v>4.46</c:v>
                </c:pt>
                <c:pt idx="18">
                  <c:v>4.8899999999999997</c:v>
                </c:pt>
                <c:pt idx="19">
                  <c:v>5.1429999999999998</c:v>
                </c:pt>
                <c:pt idx="20">
                  <c:v>6.2649999999999997</c:v>
                </c:pt>
                <c:pt idx="21">
                  <c:v>5.6529999999999996</c:v>
                </c:pt>
                <c:pt idx="22">
                  <c:v>5.6550000000000002</c:v>
                </c:pt>
                <c:pt idx="23">
                  <c:v>6.0519999999999996</c:v>
                </c:pt>
                <c:pt idx="24">
                  <c:v>6.0750000000000002</c:v>
                </c:pt>
                <c:pt idx="25">
                  <c:v>6.0170000000000003</c:v>
                </c:pt>
                <c:pt idx="26">
                  <c:v>5.8920000000000003</c:v>
                </c:pt>
                <c:pt idx="27">
                  <c:v>6.1040000000000001</c:v>
                </c:pt>
                <c:pt idx="28">
                  <c:v>5.8289999999999997</c:v>
                </c:pt>
                <c:pt idx="29">
                  <c:v>6.0590000000000002</c:v>
                </c:pt>
                <c:pt idx="30">
                  <c:v>5.6539999999999999</c:v>
                </c:pt>
                <c:pt idx="31">
                  <c:v>5.1989999999999998</c:v>
                </c:pt>
                <c:pt idx="32">
                  <c:v>4.8949999999999996</c:v>
                </c:pt>
                <c:pt idx="33">
                  <c:v>4.9450000000000003</c:v>
                </c:pt>
                <c:pt idx="34">
                  <c:v>5.3570000000000002</c:v>
                </c:pt>
                <c:pt idx="35">
                  <c:v>5.5679999999999996</c:v>
                </c:pt>
                <c:pt idx="36">
                  <c:v>4.843</c:v>
                </c:pt>
                <c:pt idx="37">
                  <c:v>4.5970000000000004</c:v>
                </c:pt>
                <c:pt idx="38">
                  <c:v>4.9909999999999997</c:v>
                </c:pt>
                <c:pt idx="39">
                  <c:v>4.851</c:v>
                </c:pt>
                <c:pt idx="40">
                  <c:v>5.5339999999999998</c:v>
                </c:pt>
                <c:pt idx="41">
                  <c:v>5.585</c:v>
                </c:pt>
                <c:pt idx="42">
                  <c:v>5.3840000000000003</c:v>
                </c:pt>
                <c:pt idx="43">
                  <c:v>5.5270000000000001</c:v>
                </c:pt>
                <c:pt idx="44">
                  <c:v>5.5780000000000003</c:v>
                </c:pt>
                <c:pt idx="45">
                  <c:v>5.617</c:v>
                </c:pt>
                <c:pt idx="46">
                  <c:v>5.8070000000000004</c:v>
                </c:pt>
                <c:pt idx="47">
                  <c:v>5.8330000000000002</c:v>
                </c:pt>
                <c:pt idx="48">
                  <c:v>6.1619999999999999</c:v>
                </c:pt>
                <c:pt idx="49">
                  <c:v>6.2069999999999999</c:v>
                </c:pt>
                <c:pt idx="50">
                  <c:v>5.4690000000000003</c:v>
                </c:pt>
                <c:pt idx="51">
                  <c:v>5.1429999999999998</c:v>
                </c:pt>
                <c:pt idx="52">
                  <c:v>5.1619999999999999</c:v>
                </c:pt>
                <c:pt idx="53">
                  <c:v>4.3689999999999998</c:v>
                </c:pt>
                <c:pt idx="54">
                  <c:v>4.6289999999999996</c:v>
                </c:pt>
                <c:pt idx="55">
                  <c:v>4.7649999999999997</c:v>
                </c:pt>
                <c:pt idx="56">
                  <c:v>5.0730000000000004</c:v>
                </c:pt>
                <c:pt idx="57">
                  <c:v>5.2949999999999999</c:v>
                </c:pt>
                <c:pt idx="58">
                  <c:v>6.2160000000000002</c:v>
                </c:pt>
                <c:pt idx="59">
                  <c:v>6.4809999999999999</c:v>
                </c:pt>
                <c:pt idx="60">
                  <c:v>7.202</c:v>
                </c:pt>
                <c:pt idx="61">
                  <c:v>6.0709999999999997</c:v>
                </c:pt>
                <c:pt idx="62">
                  <c:v>6.0780000000000003</c:v>
                </c:pt>
                <c:pt idx="63">
                  <c:v>5.8380000000000001</c:v>
                </c:pt>
                <c:pt idx="64">
                  <c:v>5.9109999999999996</c:v>
                </c:pt>
                <c:pt idx="65">
                  <c:v>6.2919999999999998</c:v>
                </c:pt>
                <c:pt idx="66">
                  <c:v>5.36</c:v>
                </c:pt>
                <c:pt idx="67">
                  <c:v>5.8879999999999999</c:v>
                </c:pt>
                <c:pt idx="68">
                  <c:v>6.3949999999999996</c:v>
                </c:pt>
                <c:pt idx="69">
                  <c:v>6.5979999999999999</c:v>
                </c:pt>
                <c:pt idx="70">
                  <c:v>6.8010000000000002</c:v>
                </c:pt>
                <c:pt idx="71">
                  <c:v>6.774</c:v>
                </c:pt>
                <c:pt idx="72">
                  <c:v>6.8109999999999999</c:v>
                </c:pt>
                <c:pt idx="73">
                  <c:v>6.7149999999999999</c:v>
                </c:pt>
                <c:pt idx="74">
                  <c:v>7.7910000000000004</c:v>
                </c:pt>
                <c:pt idx="75">
                  <c:v>7.1239999999999997</c:v>
                </c:pt>
                <c:pt idx="76">
                  <c:v>8.2140000000000004</c:v>
                </c:pt>
                <c:pt idx="77">
                  <c:v>7.9050000000000002</c:v>
                </c:pt>
                <c:pt idx="78">
                  <c:v>7.8449999999999998</c:v>
                </c:pt>
                <c:pt idx="79">
                  <c:v>10.612</c:v>
                </c:pt>
                <c:pt idx="80">
                  <c:v>9.8469999999999995</c:v>
                </c:pt>
                <c:pt idx="81">
                  <c:v>9.2720000000000002</c:v>
                </c:pt>
                <c:pt idx="82">
                  <c:v>9.6969999999999992</c:v>
                </c:pt>
                <c:pt idx="83">
                  <c:v>9.5719999999999992</c:v>
                </c:pt>
                <c:pt idx="84">
                  <c:v>10.412000000000001</c:v>
                </c:pt>
                <c:pt idx="85">
                  <c:v>10.239000000000001</c:v>
                </c:pt>
                <c:pt idx="86">
                  <c:v>11.061999999999999</c:v>
                </c:pt>
                <c:pt idx="87">
                  <c:v>13.28</c:v>
                </c:pt>
                <c:pt idx="88">
                  <c:v>11.833</c:v>
                </c:pt>
                <c:pt idx="89">
                  <c:v>13.284000000000001</c:v>
                </c:pt>
                <c:pt idx="90">
                  <c:v>14.635</c:v>
                </c:pt>
                <c:pt idx="91">
                  <c:v>14.981999999999999</c:v>
                </c:pt>
                <c:pt idx="92">
                  <c:v>13.634</c:v>
                </c:pt>
                <c:pt idx="93">
                  <c:v>14.448</c:v>
                </c:pt>
                <c:pt idx="94">
                  <c:v>14.778</c:v>
                </c:pt>
                <c:pt idx="95">
                  <c:v>16.018999999999998</c:v>
                </c:pt>
                <c:pt idx="96">
                  <c:v>14.744</c:v>
                </c:pt>
                <c:pt idx="97">
                  <c:v>14.7</c:v>
                </c:pt>
                <c:pt idx="98">
                  <c:v>14.67</c:v>
                </c:pt>
                <c:pt idx="99">
                  <c:v>14.285</c:v>
                </c:pt>
                <c:pt idx="100">
                  <c:v>14.295999999999999</c:v>
                </c:pt>
                <c:pt idx="101">
                  <c:v>14.568</c:v>
                </c:pt>
                <c:pt idx="102">
                  <c:v>12.775</c:v>
                </c:pt>
                <c:pt idx="103">
                  <c:v>11.502000000000001</c:v>
                </c:pt>
                <c:pt idx="104">
                  <c:v>11.486000000000001</c:v>
                </c:pt>
                <c:pt idx="105">
                  <c:v>10.717000000000001</c:v>
                </c:pt>
                <c:pt idx="106">
                  <c:v>9.7739999999999991</c:v>
                </c:pt>
                <c:pt idx="107">
                  <c:v>9.9930000000000003</c:v>
                </c:pt>
                <c:pt idx="108">
                  <c:v>10.641999999999999</c:v>
                </c:pt>
                <c:pt idx="109">
                  <c:v>10.959</c:v>
                </c:pt>
                <c:pt idx="110">
                  <c:v>10.561999999999999</c:v>
                </c:pt>
                <c:pt idx="111">
                  <c:v>10.526999999999999</c:v>
                </c:pt>
                <c:pt idx="112">
                  <c:v>10.266</c:v>
                </c:pt>
                <c:pt idx="113">
                  <c:v>10.553000000000001</c:v>
                </c:pt>
                <c:pt idx="114">
                  <c:v>10.808999999999999</c:v>
                </c:pt>
                <c:pt idx="115">
                  <c:v>10.756</c:v>
                </c:pt>
                <c:pt idx="116">
                  <c:v>9.8780000000000001</c:v>
                </c:pt>
                <c:pt idx="117">
                  <c:v>10.281000000000001</c:v>
                </c:pt>
                <c:pt idx="118">
                  <c:v>9.4770000000000003</c:v>
                </c:pt>
                <c:pt idx="119">
                  <c:v>9.2289999999999992</c:v>
                </c:pt>
                <c:pt idx="120">
                  <c:v>8.7560000000000002</c:v>
                </c:pt>
                <c:pt idx="121">
                  <c:v>8.9870000000000001</c:v>
                </c:pt>
                <c:pt idx="122">
                  <c:v>9.3650000000000002</c:v>
                </c:pt>
                <c:pt idx="123">
                  <c:v>8.7040000000000006</c:v>
                </c:pt>
                <c:pt idx="124">
                  <c:v>7.649</c:v>
                </c:pt>
                <c:pt idx="125">
                  <c:v>7.4960000000000004</c:v>
                </c:pt>
                <c:pt idx="126">
                  <c:v>7.548</c:v>
                </c:pt>
                <c:pt idx="127">
                  <c:v>6.7510000000000003</c:v>
                </c:pt>
                <c:pt idx="128">
                  <c:v>6.3940000000000001</c:v>
                </c:pt>
                <c:pt idx="129">
                  <c:v>6.2249999999999996</c:v>
                </c:pt>
                <c:pt idx="130">
                  <c:v>7.1680000000000001</c:v>
                </c:pt>
                <c:pt idx="131">
                  <c:v>6.43</c:v>
                </c:pt>
                <c:pt idx="132">
                  <c:v>5.78</c:v>
                </c:pt>
                <c:pt idx="133">
                  <c:v>5.7610000000000001</c:v>
                </c:pt>
                <c:pt idx="134">
                  <c:v>5.8230000000000004</c:v>
                </c:pt>
                <c:pt idx="135">
                  <c:v>6.585</c:v>
                </c:pt>
                <c:pt idx="136">
                  <c:v>6.18</c:v>
                </c:pt>
                <c:pt idx="137">
                  <c:v>6.05</c:v>
                </c:pt>
                <c:pt idx="138">
                  <c:v>6.9080000000000004</c:v>
                </c:pt>
                <c:pt idx="139">
                  <c:v>7.3220000000000001</c:v>
                </c:pt>
                <c:pt idx="140">
                  <c:v>8.8620000000000001</c:v>
                </c:pt>
                <c:pt idx="141">
                  <c:v>8.5470000000000006</c:v>
                </c:pt>
                <c:pt idx="142">
                  <c:v>10.74</c:v>
                </c:pt>
                <c:pt idx="143">
                  <c:v>8.9670000000000005</c:v>
                </c:pt>
                <c:pt idx="144">
                  <c:v>9.6609999999999996</c:v>
                </c:pt>
                <c:pt idx="145">
                  <c:v>8.5579999999999998</c:v>
                </c:pt>
                <c:pt idx="146">
                  <c:v>9.2149999999999999</c:v>
                </c:pt>
                <c:pt idx="147">
                  <c:v>9.4600000000000009</c:v>
                </c:pt>
                <c:pt idx="148">
                  <c:v>10.347</c:v>
                </c:pt>
                <c:pt idx="149">
                  <c:v>10.798999999999999</c:v>
                </c:pt>
                <c:pt idx="150">
                  <c:v>10.32</c:v>
                </c:pt>
                <c:pt idx="151">
                  <c:v>11.753</c:v>
                </c:pt>
                <c:pt idx="152">
                  <c:v>11.797000000000001</c:v>
                </c:pt>
                <c:pt idx="153">
                  <c:v>11.933999999999999</c:v>
                </c:pt>
                <c:pt idx="154">
                  <c:v>11.994999999999999</c:v>
                </c:pt>
                <c:pt idx="155">
                  <c:v>13.449</c:v>
                </c:pt>
                <c:pt idx="156">
                  <c:v>13.502000000000001</c:v>
                </c:pt>
                <c:pt idx="157">
                  <c:v>15.708</c:v>
                </c:pt>
                <c:pt idx="158">
                  <c:v>14.595000000000001</c:v>
                </c:pt>
                <c:pt idx="159">
                  <c:v>13.72</c:v>
                </c:pt>
                <c:pt idx="160">
                  <c:v>14.757999999999999</c:v>
                </c:pt>
                <c:pt idx="161">
                  <c:v>13.871</c:v>
                </c:pt>
                <c:pt idx="162">
                  <c:v>18.715</c:v>
                </c:pt>
                <c:pt idx="163">
                  <c:v>17.898</c:v>
                </c:pt>
                <c:pt idx="164">
                  <c:v>17.222999999999999</c:v>
                </c:pt>
                <c:pt idx="165">
                  <c:v>17.378</c:v>
                </c:pt>
                <c:pt idx="166">
                  <c:v>16.507000000000001</c:v>
                </c:pt>
                <c:pt idx="167">
                  <c:v>18.675000000000001</c:v>
                </c:pt>
                <c:pt idx="168">
                  <c:v>17.960999999999999</c:v>
                </c:pt>
                <c:pt idx="169">
                  <c:v>17.675000000000001</c:v>
                </c:pt>
                <c:pt idx="170">
                  <c:v>16.141999999999999</c:v>
                </c:pt>
                <c:pt idx="171">
                  <c:v>18.445</c:v>
                </c:pt>
                <c:pt idx="172">
                  <c:v>19.302</c:v>
                </c:pt>
                <c:pt idx="173">
                  <c:v>21.344999999999999</c:v>
                </c:pt>
                <c:pt idx="174">
                  <c:v>22.262</c:v>
                </c:pt>
                <c:pt idx="175">
                  <c:v>24.643999999999998</c:v>
                </c:pt>
                <c:pt idx="176">
                  <c:v>25.713000000000001</c:v>
                </c:pt>
                <c:pt idx="177">
                  <c:v>31.199000000000002</c:v>
                </c:pt>
                <c:pt idx="178">
                  <c:v>34.473999999999997</c:v>
                </c:pt>
                <c:pt idx="179">
                  <c:v>30.823</c:v>
                </c:pt>
                <c:pt idx="180">
                  <c:v>34.85</c:v>
                </c:pt>
                <c:pt idx="181">
                  <c:v>36.110999999999997</c:v>
                </c:pt>
                <c:pt idx="182">
                  <c:v>35.01</c:v>
                </c:pt>
                <c:pt idx="183">
                  <c:v>37.914000000000001</c:v>
                </c:pt>
                <c:pt idx="184">
                  <c:v>38.841000000000001</c:v>
                </c:pt>
                <c:pt idx="185">
                  <c:v>38.314</c:v>
                </c:pt>
                <c:pt idx="186">
                  <c:v>38.238</c:v>
                </c:pt>
                <c:pt idx="187">
                  <c:v>39.127000000000002</c:v>
                </c:pt>
                <c:pt idx="188">
                  <c:v>40.142000000000003</c:v>
                </c:pt>
                <c:pt idx="189">
                  <c:v>40.063000000000002</c:v>
                </c:pt>
                <c:pt idx="190">
                  <c:v>38.293999999999997</c:v>
                </c:pt>
                <c:pt idx="191">
                  <c:v>37.712000000000003</c:v>
                </c:pt>
                <c:pt idx="192">
                  <c:v>33.75</c:v>
                </c:pt>
                <c:pt idx="193">
                  <c:v>32.972000000000001</c:v>
                </c:pt>
                <c:pt idx="194">
                  <c:v>36.206000000000003</c:v>
                </c:pt>
                <c:pt idx="195">
                  <c:v>36.497999999999998</c:v>
                </c:pt>
                <c:pt idx="196">
                  <c:v>36.625999999999998</c:v>
                </c:pt>
                <c:pt idx="197">
                  <c:v>40.130000000000003</c:v>
                </c:pt>
                <c:pt idx="198">
                  <c:v>39.142000000000003</c:v>
                </c:pt>
                <c:pt idx="199">
                  <c:v>37.905999999999999</c:v>
                </c:pt>
                <c:pt idx="200">
                  <c:v>35.435000000000002</c:v>
                </c:pt>
                <c:pt idx="201">
                  <c:v>34.171999999999997</c:v>
                </c:pt>
                <c:pt idx="202">
                  <c:v>33.328000000000003</c:v>
                </c:pt>
                <c:pt idx="203">
                  <c:v>32.856999999999999</c:v>
                </c:pt>
                <c:pt idx="204">
                  <c:v>33.030999999999999</c:v>
                </c:pt>
                <c:pt idx="205">
                  <c:v>32.215000000000003</c:v>
                </c:pt>
                <c:pt idx="206">
                  <c:v>33.439</c:v>
                </c:pt>
                <c:pt idx="207">
                  <c:v>32.909999999999997</c:v>
                </c:pt>
                <c:pt idx="208">
                  <c:v>34.283000000000001</c:v>
                </c:pt>
                <c:pt idx="209">
                  <c:v>34.216000000000001</c:v>
                </c:pt>
                <c:pt idx="210">
                  <c:v>32.927</c:v>
                </c:pt>
                <c:pt idx="211">
                  <c:v>30.937000000000001</c:v>
                </c:pt>
                <c:pt idx="212">
                  <c:v>31.323</c:v>
                </c:pt>
                <c:pt idx="213">
                  <c:v>29.806000000000001</c:v>
                </c:pt>
                <c:pt idx="214">
                  <c:v>31.202999999999999</c:v>
                </c:pt>
                <c:pt idx="215">
                  <c:v>31.626999999999999</c:v>
                </c:pt>
                <c:pt idx="216">
                  <c:v>32.259</c:v>
                </c:pt>
                <c:pt idx="217">
                  <c:v>32.856999999999999</c:v>
                </c:pt>
                <c:pt idx="218">
                  <c:v>32.180999999999997</c:v>
                </c:pt>
                <c:pt idx="219">
                  <c:v>31.460999999999999</c:v>
                </c:pt>
                <c:pt idx="220">
                  <c:v>30.207999999999998</c:v>
                </c:pt>
                <c:pt idx="221">
                  <c:v>28.6</c:v>
                </c:pt>
                <c:pt idx="222">
                  <c:v>29.071000000000002</c:v>
                </c:pt>
                <c:pt idx="223">
                  <c:v>29.53</c:v>
                </c:pt>
                <c:pt idx="224">
                  <c:v>29.617000000000001</c:v>
                </c:pt>
                <c:pt idx="225">
                  <c:v>30.308</c:v>
                </c:pt>
                <c:pt idx="226">
                  <c:v>31.088999999999999</c:v>
                </c:pt>
                <c:pt idx="227">
                  <c:v>32.826999999999998</c:v>
                </c:pt>
                <c:pt idx="228">
                  <c:v>35.811</c:v>
                </c:pt>
                <c:pt idx="229">
                  <c:v>36.223999999999997</c:v>
                </c:pt>
                <c:pt idx="230">
                  <c:v>36.101999999999997</c:v>
                </c:pt>
                <c:pt idx="231">
                  <c:v>36.247999999999998</c:v>
                </c:pt>
                <c:pt idx="232">
                  <c:v>35.435000000000002</c:v>
                </c:pt>
                <c:pt idx="233">
                  <c:v>34.975999999999999</c:v>
                </c:pt>
                <c:pt idx="234">
                  <c:v>35.453000000000003</c:v>
                </c:pt>
                <c:pt idx="235">
                  <c:v>34.509</c:v>
                </c:pt>
                <c:pt idx="236">
                  <c:v>34.689</c:v>
                </c:pt>
                <c:pt idx="237">
                  <c:v>30.596</c:v>
                </c:pt>
                <c:pt idx="238">
                  <c:v>33.865000000000002</c:v>
                </c:pt>
                <c:pt idx="239">
                  <c:v>33.241999999999997</c:v>
                </c:pt>
                <c:pt idx="240">
                  <c:v>30.032</c:v>
                </c:pt>
                <c:pt idx="241">
                  <c:v>31.210999999999999</c:v>
                </c:pt>
                <c:pt idx="242">
                  <c:v>31.581</c:v>
                </c:pt>
                <c:pt idx="243">
                  <c:v>29.327000000000002</c:v>
                </c:pt>
                <c:pt idx="244">
                  <c:v>29.513999999999999</c:v>
                </c:pt>
                <c:pt idx="245">
                  <c:v>29.977</c:v>
                </c:pt>
                <c:pt idx="246">
                  <c:v>30.561</c:v>
                </c:pt>
                <c:pt idx="247">
                  <c:v>31.02</c:v>
                </c:pt>
                <c:pt idx="248">
                  <c:v>29.376999999999999</c:v>
                </c:pt>
                <c:pt idx="249">
                  <c:v>29.827999999999999</c:v>
                </c:pt>
                <c:pt idx="250">
                  <c:v>29.045999999999999</c:v>
                </c:pt>
                <c:pt idx="251">
                  <c:v>28.954000000000001</c:v>
                </c:pt>
                <c:pt idx="252">
                  <c:v>30.850999999999999</c:v>
                </c:pt>
                <c:pt idx="253">
                  <c:v>30.986999999999998</c:v>
                </c:pt>
                <c:pt idx="254">
                  <c:v>32.450000000000003</c:v>
                </c:pt>
                <c:pt idx="255">
                  <c:v>29.844000000000001</c:v>
                </c:pt>
                <c:pt idx="256">
                  <c:v>29.498999999999999</c:v>
                </c:pt>
                <c:pt idx="257">
                  <c:v>28.867999999999999</c:v>
                </c:pt>
                <c:pt idx="258">
                  <c:v>28.521999999999998</c:v>
                </c:pt>
                <c:pt idx="259">
                  <c:v>29.277000000000001</c:v>
                </c:pt>
                <c:pt idx="260">
                  <c:v>30.419</c:v>
                </c:pt>
                <c:pt idx="261">
                  <c:v>28.937000000000001</c:v>
                </c:pt>
                <c:pt idx="262">
                  <c:v>29.928000000000001</c:v>
                </c:pt>
                <c:pt idx="263">
                  <c:v>29.41</c:v>
                </c:pt>
                <c:pt idx="264">
                  <c:v>28.832999999999998</c:v>
                </c:pt>
                <c:pt idx="265">
                  <c:v>28.448</c:v>
                </c:pt>
                <c:pt idx="266">
                  <c:v>28.367000000000001</c:v>
                </c:pt>
                <c:pt idx="267">
                  <c:v>30.422000000000001</c:v>
                </c:pt>
                <c:pt idx="268">
                  <c:v>31.09</c:v>
                </c:pt>
                <c:pt idx="269">
                  <c:v>30.67</c:v>
                </c:pt>
                <c:pt idx="270">
                  <c:v>29.731999999999999</c:v>
                </c:pt>
                <c:pt idx="271">
                  <c:v>29.459</c:v>
                </c:pt>
                <c:pt idx="272">
                  <c:v>31.457000000000001</c:v>
                </c:pt>
                <c:pt idx="273">
                  <c:v>26.431999999999999</c:v>
                </c:pt>
                <c:pt idx="274">
                  <c:v>35.523000000000003</c:v>
                </c:pt>
                <c:pt idx="275">
                  <c:v>33.406999999999996</c:v>
                </c:pt>
                <c:pt idx="276">
                  <c:v>32.56</c:v>
                </c:pt>
                <c:pt idx="277">
                  <c:v>31.917999999999999</c:v>
                </c:pt>
                <c:pt idx="278">
                  <c:v>32.905000000000001</c:v>
                </c:pt>
                <c:pt idx="279">
                  <c:v>34.28</c:v>
                </c:pt>
                <c:pt idx="280">
                  <c:v>33.82</c:v>
                </c:pt>
                <c:pt idx="281">
                  <c:v>34.335999999999999</c:v>
                </c:pt>
                <c:pt idx="282">
                  <c:v>35.840000000000003</c:v>
                </c:pt>
                <c:pt idx="283">
                  <c:v>34.981999999999999</c:v>
                </c:pt>
                <c:pt idx="284">
                  <c:v>33.929000000000002</c:v>
                </c:pt>
                <c:pt idx="285">
                  <c:v>35.465000000000003</c:v>
                </c:pt>
                <c:pt idx="286">
                  <c:v>34.831000000000003</c:v>
                </c:pt>
                <c:pt idx="287">
                  <c:v>34.530999999999999</c:v>
                </c:pt>
                <c:pt idx="288">
                  <c:v>35.271000000000001</c:v>
                </c:pt>
                <c:pt idx="289">
                  <c:v>35.743000000000002</c:v>
                </c:pt>
                <c:pt idx="290">
                  <c:v>36.244</c:v>
                </c:pt>
                <c:pt idx="291">
                  <c:v>35.424999999999997</c:v>
                </c:pt>
                <c:pt idx="292">
                  <c:v>35.966000000000001</c:v>
                </c:pt>
                <c:pt idx="293">
                  <c:v>36.813000000000002</c:v>
                </c:pt>
                <c:pt idx="294">
                  <c:v>36.427999999999997</c:v>
                </c:pt>
                <c:pt idx="295">
                  <c:v>37.844999999999999</c:v>
                </c:pt>
                <c:pt idx="296">
                  <c:v>38.692</c:v>
                </c:pt>
                <c:pt idx="297">
                  <c:v>38.83</c:v>
                </c:pt>
                <c:pt idx="298">
                  <c:v>38.844000000000001</c:v>
                </c:pt>
              </c:numCache>
            </c:numRef>
          </c:val>
          <c:extLst>
            <c:ext xmlns:c16="http://schemas.microsoft.com/office/drawing/2014/chart" uri="{C3380CC4-5D6E-409C-BE32-E72D297353CC}">
              <c16:uniqueId val="{00000003-FB05-4345-85EC-43CF3C96E873}"/>
            </c:ext>
          </c:extLst>
        </c:ser>
        <c:ser>
          <c:idx val="7"/>
          <c:order val="4"/>
          <c:tx>
            <c:strRef>
              <c:f>'00后'!$F$1</c:f>
              <c:strCache>
                <c:ptCount val="1"/>
                <c:pt idx="0">
                  <c:v>计算机/电子/电气</c:v>
                </c:pt>
              </c:strCache>
            </c:strRef>
          </c:tx>
          <c:spPr>
            <a:solidFill>
              <a:schemeClr val="accent2">
                <a:lumMod val="75000"/>
              </a:schemeClr>
            </a:solidFill>
            <a:ln>
              <a:noFill/>
            </a:ln>
            <a:effectLst/>
          </c:spPr>
          <c:invertIfNegative val="0"/>
          <c:cat>
            <c:strRef>
              <c:f>'00后'!$A$2:$A$300</c:f>
              <c:strCache>
                <c:ptCount val="299"/>
                <c:pt idx="0">
                  <c:v>2000/01</c:v>
                </c:pt>
                <c:pt idx="1">
                  <c:v>2000/02</c:v>
                </c:pt>
                <c:pt idx="2">
                  <c:v>2000/03</c:v>
                </c:pt>
                <c:pt idx="3">
                  <c:v>2000/04</c:v>
                </c:pt>
                <c:pt idx="4">
                  <c:v>2000/05</c:v>
                </c:pt>
                <c:pt idx="5">
                  <c:v>2000/06</c:v>
                </c:pt>
                <c:pt idx="6">
                  <c:v>2000/07</c:v>
                </c:pt>
                <c:pt idx="7">
                  <c:v>2000/08</c:v>
                </c:pt>
                <c:pt idx="8">
                  <c:v>2000/09</c:v>
                </c:pt>
                <c:pt idx="9">
                  <c:v>2000/10</c:v>
                </c:pt>
                <c:pt idx="10">
                  <c:v>2000/11</c:v>
                </c:pt>
                <c:pt idx="11">
                  <c:v>2000/12</c:v>
                </c:pt>
                <c:pt idx="12">
                  <c:v>2001/01</c:v>
                </c:pt>
                <c:pt idx="13">
                  <c:v>2001/02</c:v>
                </c:pt>
                <c:pt idx="14">
                  <c:v>2001/03</c:v>
                </c:pt>
                <c:pt idx="15">
                  <c:v>2001/04</c:v>
                </c:pt>
                <c:pt idx="16">
                  <c:v>2001/05</c:v>
                </c:pt>
                <c:pt idx="17">
                  <c:v>2001/06</c:v>
                </c:pt>
                <c:pt idx="18">
                  <c:v>2001/07</c:v>
                </c:pt>
                <c:pt idx="19">
                  <c:v>2001/08</c:v>
                </c:pt>
                <c:pt idx="20">
                  <c:v>2001/09</c:v>
                </c:pt>
                <c:pt idx="21">
                  <c:v>2001/10</c:v>
                </c:pt>
                <c:pt idx="22">
                  <c:v>2001/11</c:v>
                </c:pt>
                <c:pt idx="23">
                  <c:v>2001/12</c:v>
                </c:pt>
                <c:pt idx="24">
                  <c:v>2002/01</c:v>
                </c:pt>
                <c:pt idx="25">
                  <c:v>2002/02</c:v>
                </c:pt>
                <c:pt idx="26">
                  <c:v>2002/03</c:v>
                </c:pt>
                <c:pt idx="27">
                  <c:v>2002/04</c:v>
                </c:pt>
                <c:pt idx="28">
                  <c:v>2002/05</c:v>
                </c:pt>
                <c:pt idx="29">
                  <c:v>2002/06</c:v>
                </c:pt>
                <c:pt idx="30">
                  <c:v>2002/07</c:v>
                </c:pt>
                <c:pt idx="31">
                  <c:v>2002/08</c:v>
                </c:pt>
                <c:pt idx="32">
                  <c:v>2002/09</c:v>
                </c:pt>
                <c:pt idx="33">
                  <c:v>2002/10</c:v>
                </c:pt>
                <c:pt idx="34">
                  <c:v>2002/11</c:v>
                </c:pt>
                <c:pt idx="35">
                  <c:v>2002/12</c:v>
                </c:pt>
                <c:pt idx="36">
                  <c:v>2003/01</c:v>
                </c:pt>
                <c:pt idx="37">
                  <c:v>2003/02</c:v>
                </c:pt>
                <c:pt idx="38">
                  <c:v>2003/03</c:v>
                </c:pt>
                <c:pt idx="39">
                  <c:v>2003/04</c:v>
                </c:pt>
                <c:pt idx="40">
                  <c:v>2003/05</c:v>
                </c:pt>
                <c:pt idx="41">
                  <c:v>2003/06</c:v>
                </c:pt>
                <c:pt idx="42">
                  <c:v>2003/07</c:v>
                </c:pt>
                <c:pt idx="43">
                  <c:v>2003/08</c:v>
                </c:pt>
                <c:pt idx="44">
                  <c:v>2003/09</c:v>
                </c:pt>
                <c:pt idx="45">
                  <c:v>2003/10</c:v>
                </c:pt>
                <c:pt idx="46">
                  <c:v>2003/11</c:v>
                </c:pt>
                <c:pt idx="47">
                  <c:v>2003/12</c:v>
                </c:pt>
                <c:pt idx="48">
                  <c:v>2004/01</c:v>
                </c:pt>
                <c:pt idx="49">
                  <c:v>2004/02</c:v>
                </c:pt>
                <c:pt idx="50">
                  <c:v>2004/03</c:v>
                </c:pt>
                <c:pt idx="51">
                  <c:v>2004/04</c:v>
                </c:pt>
                <c:pt idx="52">
                  <c:v>2004/05</c:v>
                </c:pt>
                <c:pt idx="53">
                  <c:v>2004/06</c:v>
                </c:pt>
                <c:pt idx="54">
                  <c:v>2004/07</c:v>
                </c:pt>
                <c:pt idx="55">
                  <c:v>2004/08</c:v>
                </c:pt>
                <c:pt idx="56">
                  <c:v>2004/09</c:v>
                </c:pt>
                <c:pt idx="57">
                  <c:v>2004/10</c:v>
                </c:pt>
                <c:pt idx="58">
                  <c:v>2004/11</c:v>
                </c:pt>
                <c:pt idx="59">
                  <c:v>2004/12</c:v>
                </c:pt>
                <c:pt idx="60">
                  <c:v>2005/01</c:v>
                </c:pt>
                <c:pt idx="61">
                  <c:v>2005/02</c:v>
                </c:pt>
                <c:pt idx="62">
                  <c:v>2005/03</c:v>
                </c:pt>
                <c:pt idx="63">
                  <c:v>2005/04</c:v>
                </c:pt>
                <c:pt idx="64">
                  <c:v>2005/05</c:v>
                </c:pt>
                <c:pt idx="65">
                  <c:v>2005/06</c:v>
                </c:pt>
                <c:pt idx="66">
                  <c:v>2005/07</c:v>
                </c:pt>
                <c:pt idx="67">
                  <c:v>2005/08</c:v>
                </c:pt>
                <c:pt idx="68">
                  <c:v>2005/09</c:v>
                </c:pt>
                <c:pt idx="69">
                  <c:v>2005/10</c:v>
                </c:pt>
                <c:pt idx="70">
                  <c:v>2005/11</c:v>
                </c:pt>
                <c:pt idx="71">
                  <c:v>2005/12</c:v>
                </c:pt>
                <c:pt idx="72">
                  <c:v>2006/01</c:v>
                </c:pt>
                <c:pt idx="73">
                  <c:v>2006/02</c:v>
                </c:pt>
                <c:pt idx="74">
                  <c:v>2006/03</c:v>
                </c:pt>
                <c:pt idx="75">
                  <c:v>2006/04</c:v>
                </c:pt>
                <c:pt idx="76">
                  <c:v>2006/05</c:v>
                </c:pt>
                <c:pt idx="77">
                  <c:v>2006/06</c:v>
                </c:pt>
                <c:pt idx="78">
                  <c:v>2006/07</c:v>
                </c:pt>
                <c:pt idx="79">
                  <c:v>2006/08</c:v>
                </c:pt>
                <c:pt idx="80">
                  <c:v>2006/09</c:v>
                </c:pt>
                <c:pt idx="81">
                  <c:v>2006/10</c:v>
                </c:pt>
                <c:pt idx="82">
                  <c:v>2006/11</c:v>
                </c:pt>
                <c:pt idx="83">
                  <c:v>2006/12</c:v>
                </c:pt>
                <c:pt idx="84">
                  <c:v>2007/01</c:v>
                </c:pt>
                <c:pt idx="85">
                  <c:v>2007/02</c:v>
                </c:pt>
                <c:pt idx="86">
                  <c:v>2007/03</c:v>
                </c:pt>
                <c:pt idx="87">
                  <c:v>2007/04</c:v>
                </c:pt>
                <c:pt idx="88">
                  <c:v>2007/05</c:v>
                </c:pt>
                <c:pt idx="89">
                  <c:v>2007/06</c:v>
                </c:pt>
                <c:pt idx="90">
                  <c:v>2007/07</c:v>
                </c:pt>
                <c:pt idx="91">
                  <c:v>2007/08</c:v>
                </c:pt>
                <c:pt idx="92">
                  <c:v>2007/09</c:v>
                </c:pt>
                <c:pt idx="93">
                  <c:v>2007/10</c:v>
                </c:pt>
                <c:pt idx="94">
                  <c:v>2007/11</c:v>
                </c:pt>
                <c:pt idx="95">
                  <c:v>2007/12</c:v>
                </c:pt>
                <c:pt idx="96">
                  <c:v>2008/01</c:v>
                </c:pt>
                <c:pt idx="97">
                  <c:v>2008/02</c:v>
                </c:pt>
                <c:pt idx="98">
                  <c:v>2008/03</c:v>
                </c:pt>
                <c:pt idx="99">
                  <c:v>2008/04</c:v>
                </c:pt>
                <c:pt idx="100">
                  <c:v>2008/05</c:v>
                </c:pt>
                <c:pt idx="101">
                  <c:v>2008/06</c:v>
                </c:pt>
                <c:pt idx="102">
                  <c:v>2008/07</c:v>
                </c:pt>
                <c:pt idx="103">
                  <c:v>2008/08</c:v>
                </c:pt>
                <c:pt idx="104">
                  <c:v>2008/09</c:v>
                </c:pt>
                <c:pt idx="105">
                  <c:v>2008/10</c:v>
                </c:pt>
                <c:pt idx="106">
                  <c:v>2008/11</c:v>
                </c:pt>
                <c:pt idx="107">
                  <c:v>2008/12</c:v>
                </c:pt>
                <c:pt idx="108">
                  <c:v>2009/01</c:v>
                </c:pt>
                <c:pt idx="109">
                  <c:v>2009/02</c:v>
                </c:pt>
                <c:pt idx="110">
                  <c:v>2009/03</c:v>
                </c:pt>
                <c:pt idx="111">
                  <c:v>2009/04</c:v>
                </c:pt>
                <c:pt idx="112">
                  <c:v>2009/05</c:v>
                </c:pt>
                <c:pt idx="113">
                  <c:v>2009/06</c:v>
                </c:pt>
                <c:pt idx="114">
                  <c:v>2009/07</c:v>
                </c:pt>
                <c:pt idx="115">
                  <c:v>2009/08</c:v>
                </c:pt>
                <c:pt idx="116">
                  <c:v>2009/09</c:v>
                </c:pt>
                <c:pt idx="117">
                  <c:v>2009/10</c:v>
                </c:pt>
                <c:pt idx="118">
                  <c:v>2009/11</c:v>
                </c:pt>
                <c:pt idx="119">
                  <c:v>2009/12</c:v>
                </c:pt>
                <c:pt idx="120">
                  <c:v>2010/01</c:v>
                </c:pt>
                <c:pt idx="121">
                  <c:v>2010/02</c:v>
                </c:pt>
                <c:pt idx="122">
                  <c:v>2010/03</c:v>
                </c:pt>
                <c:pt idx="123">
                  <c:v>2010/04</c:v>
                </c:pt>
                <c:pt idx="124">
                  <c:v>2010/05</c:v>
                </c:pt>
                <c:pt idx="125">
                  <c:v>2010/06</c:v>
                </c:pt>
                <c:pt idx="126">
                  <c:v>2010/07</c:v>
                </c:pt>
                <c:pt idx="127">
                  <c:v>2010/08</c:v>
                </c:pt>
                <c:pt idx="128">
                  <c:v>2010/09</c:v>
                </c:pt>
                <c:pt idx="129">
                  <c:v>2010/10</c:v>
                </c:pt>
                <c:pt idx="130">
                  <c:v>2010/11</c:v>
                </c:pt>
                <c:pt idx="131">
                  <c:v>2010/12</c:v>
                </c:pt>
                <c:pt idx="132">
                  <c:v>2011/01</c:v>
                </c:pt>
                <c:pt idx="133">
                  <c:v>2011/02</c:v>
                </c:pt>
                <c:pt idx="134">
                  <c:v>2011/03</c:v>
                </c:pt>
                <c:pt idx="135">
                  <c:v>2011/04</c:v>
                </c:pt>
                <c:pt idx="136">
                  <c:v>2011/05</c:v>
                </c:pt>
                <c:pt idx="137">
                  <c:v>2011/06</c:v>
                </c:pt>
                <c:pt idx="138">
                  <c:v>2011/07</c:v>
                </c:pt>
                <c:pt idx="139">
                  <c:v>2011/08</c:v>
                </c:pt>
                <c:pt idx="140">
                  <c:v>2011/09</c:v>
                </c:pt>
                <c:pt idx="141">
                  <c:v>2011/10</c:v>
                </c:pt>
                <c:pt idx="142">
                  <c:v>2011/11</c:v>
                </c:pt>
                <c:pt idx="143">
                  <c:v>2011/12</c:v>
                </c:pt>
                <c:pt idx="144">
                  <c:v>2012/01</c:v>
                </c:pt>
                <c:pt idx="145">
                  <c:v>2012/02</c:v>
                </c:pt>
                <c:pt idx="146">
                  <c:v>2012/03</c:v>
                </c:pt>
                <c:pt idx="147">
                  <c:v>2012/04</c:v>
                </c:pt>
                <c:pt idx="148">
                  <c:v>2012/05</c:v>
                </c:pt>
                <c:pt idx="149">
                  <c:v>2012/06</c:v>
                </c:pt>
                <c:pt idx="150">
                  <c:v>2012/07</c:v>
                </c:pt>
                <c:pt idx="151">
                  <c:v>2012/08</c:v>
                </c:pt>
                <c:pt idx="152">
                  <c:v>2012/09</c:v>
                </c:pt>
                <c:pt idx="153">
                  <c:v>2012/10</c:v>
                </c:pt>
                <c:pt idx="154">
                  <c:v>2012/11</c:v>
                </c:pt>
                <c:pt idx="155">
                  <c:v>2012/12</c:v>
                </c:pt>
                <c:pt idx="156">
                  <c:v>2013/01</c:v>
                </c:pt>
                <c:pt idx="157">
                  <c:v>2013/02</c:v>
                </c:pt>
                <c:pt idx="158">
                  <c:v>2013/03</c:v>
                </c:pt>
                <c:pt idx="159">
                  <c:v>2013/04</c:v>
                </c:pt>
                <c:pt idx="160">
                  <c:v>2013/05</c:v>
                </c:pt>
                <c:pt idx="161">
                  <c:v>2013/06</c:v>
                </c:pt>
                <c:pt idx="162">
                  <c:v>2013/07</c:v>
                </c:pt>
                <c:pt idx="163">
                  <c:v>2013/08</c:v>
                </c:pt>
                <c:pt idx="164">
                  <c:v>2013/09</c:v>
                </c:pt>
                <c:pt idx="165">
                  <c:v>2013/10</c:v>
                </c:pt>
                <c:pt idx="166">
                  <c:v>2013/11</c:v>
                </c:pt>
                <c:pt idx="167">
                  <c:v>2013/12</c:v>
                </c:pt>
                <c:pt idx="168">
                  <c:v>2014/01</c:v>
                </c:pt>
                <c:pt idx="169">
                  <c:v>2014/02</c:v>
                </c:pt>
                <c:pt idx="170">
                  <c:v>2014/03</c:v>
                </c:pt>
                <c:pt idx="171">
                  <c:v>2014/04</c:v>
                </c:pt>
                <c:pt idx="172">
                  <c:v>2014/05</c:v>
                </c:pt>
                <c:pt idx="173">
                  <c:v>2014/06</c:v>
                </c:pt>
                <c:pt idx="174">
                  <c:v>2014/07</c:v>
                </c:pt>
                <c:pt idx="175">
                  <c:v>2014/08</c:v>
                </c:pt>
                <c:pt idx="176">
                  <c:v>2014/09</c:v>
                </c:pt>
                <c:pt idx="177">
                  <c:v>2014/10</c:v>
                </c:pt>
                <c:pt idx="178">
                  <c:v>2014/11</c:v>
                </c:pt>
                <c:pt idx="179">
                  <c:v>2014/12</c:v>
                </c:pt>
                <c:pt idx="180">
                  <c:v>2015/01</c:v>
                </c:pt>
                <c:pt idx="181">
                  <c:v>2015/02</c:v>
                </c:pt>
                <c:pt idx="182">
                  <c:v>2015/03</c:v>
                </c:pt>
                <c:pt idx="183">
                  <c:v>2015/04</c:v>
                </c:pt>
                <c:pt idx="184">
                  <c:v>2015/05</c:v>
                </c:pt>
                <c:pt idx="185">
                  <c:v>2015/06</c:v>
                </c:pt>
                <c:pt idx="186">
                  <c:v>2015/07</c:v>
                </c:pt>
                <c:pt idx="187">
                  <c:v>2015/08</c:v>
                </c:pt>
                <c:pt idx="188">
                  <c:v>2015/09</c:v>
                </c:pt>
                <c:pt idx="189">
                  <c:v>2015/10</c:v>
                </c:pt>
                <c:pt idx="190">
                  <c:v>2015/11</c:v>
                </c:pt>
                <c:pt idx="191">
                  <c:v>2015/12</c:v>
                </c:pt>
                <c:pt idx="192">
                  <c:v>2016/01</c:v>
                </c:pt>
                <c:pt idx="193">
                  <c:v>2016/02</c:v>
                </c:pt>
                <c:pt idx="194">
                  <c:v>2016/03</c:v>
                </c:pt>
                <c:pt idx="195">
                  <c:v>2016/04</c:v>
                </c:pt>
                <c:pt idx="196">
                  <c:v>2016/05</c:v>
                </c:pt>
                <c:pt idx="197">
                  <c:v>2016/06</c:v>
                </c:pt>
                <c:pt idx="198">
                  <c:v>2016/07</c:v>
                </c:pt>
                <c:pt idx="199">
                  <c:v>2016/08</c:v>
                </c:pt>
                <c:pt idx="200">
                  <c:v>2016/09</c:v>
                </c:pt>
                <c:pt idx="201">
                  <c:v>2016/10</c:v>
                </c:pt>
                <c:pt idx="202">
                  <c:v>2016/11</c:v>
                </c:pt>
                <c:pt idx="203">
                  <c:v>2016/12</c:v>
                </c:pt>
                <c:pt idx="204">
                  <c:v>2017/01</c:v>
                </c:pt>
                <c:pt idx="205">
                  <c:v>2017/02</c:v>
                </c:pt>
                <c:pt idx="206">
                  <c:v>2017/03</c:v>
                </c:pt>
                <c:pt idx="207">
                  <c:v>2017/04</c:v>
                </c:pt>
                <c:pt idx="208">
                  <c:v>2017/05</c:v>
                </c:pt>
                <c:pt idx="209">
                  <c:v>2017/06</c:v>
                </c:pt>
                <c:pt idx="210">
                  <c:v>2017/07</c:v>
                </c:pt>
                <c:pt idx="211">
                  <c:v>2017/08</c:v>
                </c:pt>
                <c:pt idx="212">
                  <c:v>2017/09</c:v>
                </c:pt>
                <c:pt idx="213">
                  <c:v>2017/10</c:v>
                </c:pt>
                <c:pt idx="214">
                  <c:v>2017/11</c:v>
                </c:pt>
                <c:pt idx="215">
                  <c:v>2017/12</c:v>
                </c:pt>
                <c:pt idx="216">
                  <c:v>2018/01</c:v>
                </c:pt>
                <c:pt idx="217">
                  <c:v>2018/02</c:v>
                </c:pt>
                <c:pt idx="218">
                  <c:v>2018/03</c:v>
                </c:pt>
                <c:pt idx="219">
                  <c:v>2018/04</c:v>
                </c:pt>
                <c:pt idx="220">
                  <c:v>2018/05</c:v>
                </c:pt>
                <c:pt idx="221">
                  <c:v>2018/06</c:v>
                </c:pt>
                <c:pt idx="222">
                  <c:v>2018/07</c:v>
                </c:pt>
                <c:pt idx="223">
                  <c:v>2018/08</c:v>
                </c:pt>
                <c:pt idx="224">
                  <c:v>2018/09</c:v>
                </c:pt>
                <c:pt idx="225">
                  <c:v>2018/10</c:v>
                </c:pt>
                <c:pt idx="226">
                  <c:v>2018/11</c:v>
                </c:pt>
                <c:pt idx="227">
                  <c:v>2018/12</c:v>
                </c:pt>
                <c:pt idx="228">
                  <c:v>2019/01</c:v>
                </c:pt>
                <c:pt idx="229">
                  <c:v>2019/02</c:v>
                </c:pt>
                <c:pt idx="230">
                  <c:v>2019/03</c:v>
                </c:pt>
                <c:pt idx="231">
                  <c:v>2019/04</c:v>
                </c:pt>
                <c:pt idx="232">
                  <c:v>2019/05</c:v>
                </c:pt>
                <c:pt idx="233">
                  <c:v>2019/06</c:v>
                </c:pt>
                <c:pt idx="234">
                  <c:v>2019/07</c:v>
                </c:pt>
                <c:pt idx="235">
                  <c:v>2019/08</c:v>
                </c:pt>
                <c:pt idx="236">
                  <c:v>2019/09</c:v>
                </c:pt>
                <c:pt idx="237">
                  <c:v>2019/10</c:v>
                </c:pt>
                <c:pt idx="238">
                  <c:v>2019/11</c:v>
                </c:pt>
                <c:pt idx="239">
                  <c:v>2019/12</c:v>
                </c:pt>
                <c:pt idx="240">
                  <c:v>2020/01</c:v>
                </c:pt>
                <c:pt idx="241">
                  <c:v>2020/02</c:v>
                </c:pt>
                <c:pt idx="242">
                  <c:v>2020/03</c:v>
                </c:pt>
                <c:pt idx="243">
                  <c:v>2020/04</c:v>
                </c:pt>
                <c:pt idx="244">
                  <c:v>2020/05</c:v>
                </c:pt>
                <c:pt idx="245">
                  <c:v>2020/06</c:v>
                </c:pt>
                <c:pt idx="246">
                  <c:v>2020/07</c:v>
                </c:pt>
                <c:pt idx="247">
                  <c:v>2020/08</c:v>
                </c:pt>
                <c:pt idx="248">
                  <c:v>2020/09</c:v>
                </c:pt>
                <c:pt idx="249">
                  <c:v>2020/10</c:v>
                </c:pt>
                <c:pt idx="250">
                  <c:v>2020/11</c:v>
                </c:pt>
                <c:pt idx="251">
                  <c:v>2020/12</c:v>
                </c:pt>
                <c:pt idx="252">
                  <c:v>2021/01</c:v>
                </c:pt>
                <c:pt idx="253">
                  <c:v>2021/02</c:v>
                </c:pt>
                <c:pt idx="254">
                  <c:v>2021/03</c:v>
                </c:pt>
                <c:pt idx="255">
                  <c:v>2021/04</c:v>
                </c:pt>
                <c:pt idx="256">
                  <c:v>2021/05</c:v>
                </c:pt>
                <c:pt idx="257">
                  <c:v>2021/06</c:v>
                </c:pt>
                <c:pt idx="258">
                  <c:v>2021/07</c:v>
                </c:pt>
                <c:pt idx="259">
                  <c:v>2021/08</c:v>
                </c:pt>
                <c:pt idx="260">
                  <c:v>2021/09</c:v>
                </c:pt>
                <c:pt idx="261">
                  <c:v>2021/10</c:v>
                </c:pt>
                <c:pt idx="262">
                  <c:v>2021/11</c:v>
                </c:pt>
                <c:pt idx="263">
                  <c:v>2021/12</c:v>
                </c:pt>
                <c:pt idx="264">
                  <c:v>2022/01</c:v>
                </c:pt>
                <c:pt idx="265">
                  <c:v>2022/02</c:v>
                </c:pt>
                <c:pt idx="266">
                  <c:v>2022/03</c:v>
                </c:pt>
                <c:pt idx="267">
                  <c:v>2022/04</c:v>
                </c:pt>
                <c:pt idx="268">
                  <c:v>2022/05</c:v>
                </c:pt>
                <c:pt idx="269">
                  <c:v>2022/06</c:v>
                </c:pt>
                <c:pt idx="270">
                  <c:v>2022/07</c:v>
                </c:pt>
                <c:pt idx="271">
                  <c:v>2022/08</c:v>
                </c:pt>
                <c:pt idx="272">
                  <c:v>2022/09</c:v>
                </c:pt>
                <c:pt idx="273">
                  <c:v>2022/10</c:v>
                </c:pt>
                <c:pt idx="274">
                  <c:v>2022/11</c:v>
                </c:pt>
                <c:pt idx="275">
                  <c:v>2022/12</c:v>
                </c:pt>
                <c:pt idx="276">
                  <c:v>2023/01</c:v>
                </c:pt>
                <c:pt idx="277">
                  <c:v>2023/02</c:v>
                </c:pt>
                <c:pt idx="278">
                  <c:v>2023/03</c:v>
                </c:pt>
                <c:pt idx="279">
                  <c:v>2023/04</c:v>
                </c:pt>
                <c:pt idx="280">
                  <c:v>2023/05</c:v>
                </c:pt>
                <c:pt idx="281">
                  <c:v>2023/06</c:v>
                </c:pt>
                <c:pt idx="282">
                  <c:v>2023/07</c:v>
                </c:pt>
                <c:pt idx="283">
                  <c:v>2023/08</c:v>
                </c:pt>
                <c:pt idx="284">
                  <c:v>2023/09</c:v>
                </c:pt>
                <c:pt idx="285">
                  <c:v>2023/10</c:v>
                </c:pt>
                <c:pt idx="286">
                  <c:v>2023/11</c:v>
                </c:pt>
                <c:pt idx="287">
                  <c:v>2023/12</c:v>
                </c:pt>
                <c:pt idx="288">
                  <c:v>2024/01</c:v>
                </c:pt>
                <c:pt idx="289">
                  <c:v>2024/02</c:v>
                </c:pt>
                <c:pt idx="290">
                  <c:v>2024/03</c:v>
                </c:pt>
                <c:pt idx="291">
                  <c:v>2024/04</c:v>
                </c:pt>
                <c:pt idx="292">
                  <c:v>2024/05</c:v>
                </c:pt>
                <c:pt idx="293">
                  <c:v>2024/06</c:v>
                </c:pt>
                <c:pt idx="294">
                  <c:v>2024/07</c:v>
                </c:pt>
                <c:pt idx="295">
                  <c:v>2024/08</c:v>
                </c:pt>
                <c:pt idx="296">
                  <c:v>2024/09</c:v>
                </c:pt>
                <c:pt idx="297">
                  <c:v>2024/10</c:v>
                </c:pt>
                <c:pt idx="298">
                  <c:v>2024/11</c:v>
                </c:pt>
              </c:strCache>
            </c:strRef>
          </c:cat>
          <c:val>
            <c:numRef>
              <c:f>'00后'!$F$2:$F$300</c:f>
              <c:numCache>
                <c:formatCode>#,##0</c:formatCode>
                <c:ptCount val="299"/>
                <c:pt idx="0">
                  <c:v>4.7</c:v>
                </c:pt>
                <c:pt idx="1">
                  <c:v>4.6550000000000002</c:v>
                </c:pt>
                <c:pt idx="2">
                  <c:v>4.7569999999999997</c:v>
                </c:pt>
                <c:pt idx="3">
                  <c:v>5.226</c:v>
                </c:pt>
                <c:pt idx="4">
                  <c:v>5.2160000000000002</c:v>
                </c:pt>
                <c:pt idx="5">
                  <c:v>6.2549999999999999</c:v>
                </c:pt>
                <c:pt idx="6">
                  <c:v>6.3860000000000001</c:v>
                </c:pt>
                <c:pt idx="7">
                  <c:v>6.7949999999999999</c:v>
                </c:pt>
                <c:pt idx="8">
                  <c:v>7.1520000000000001</c:v>
                </c:pt>
                <c:pt idx="9">
                  <c:v>7.8840000000000003</c:v>
                </c:pt>
                <c:pt idx="10">
                  <c:v>8.4359999999999999</c:v>
                </c:pt>
                <c:pt idx="11">
                  <c:v>8.5820000000000007</c:v>
                </c:pt>
                <c:pt idx="12">
                  <c:v>10.233000000000001</c:v>
                </c:pt>
                <c:pt idx="13">
                  <c:v>8.7170000000000005</c:v>
                </c:pt>
                <c:pt idx="14">
                  <c:v>8.4789999999999992</c:v>
                </c:pt>
                <c:pt idx="15">
                  <c:v>7.3689999999999998</c:v>
                </c:pt>
                <c:pt idx="16">
                  <c:v>6.0640000000000001</c:v>
                </c:pt>
                <c:pt idx="17">
                  <c:v>6.0060000000000002</c:v>
                </c:pt>
                <c:pt idx="18">
                  <c:v>5.6349999999999998</c:v>
                </c:pt>
                <c:pt idx="19">
                  <c:v>5.5209999999999999</c:v>
                </c:pt>
                <c:pt idx="20">
                  <c:v>5.9320000000000004</c:v>
                </c:pt>
                <c:pt idx="21">
                  <c:v>3.68</c:v>
                </c:pt>
                <c:pt idx="22">
                  <c:v>2.754</c:v>
                </c:pt>
                <c:pt idx="23">
                  <c:v>3.1589999999999998</c:v>
                </c:pt>
                <c:pt idx="24">
                  <c:v>2.605</c:v>
                </c:pt>
                <c:pt idx="25">
                  <c:v>2.4950000000000001</c:v>
                </c:pt>
                <c:pt idx="26">
                  <c:v>2.3090000000000002</c:v>
                </c:pt>
                <c:pt idx="27">
                  <c:v>2.2330000000000001</c:v>
                </c:pt>
                <c:pt idx="28">
                  <c:v>2.3149999999999999</c:v>
                </c:pt>
                <c:pt idx="29">
                  <c:v>1.927</c:v>
                </c:pt>
                <c:pt idx="30">
                  <c:v>1.885</c:v>
                </c:pt>
                <c:pt idx="31">
                  <c:v>1.702</c:v>
                </c:pt>
                <c:pt idx="32">
                  <c:v>1.486</c:v>
                </c:pt>
                <c:pt idx="33">
                  <c:v>1.486</c:v>
                </c:pt>
                <c:pt idx="34">
                  <c:v>1.375</c:v>
                </c:pt>
                <c:pt idx="35">
                  <c:v>1.4079999999999999</c:v>
                </c:pt>
                <c:pt idx="36">
                  <c:v>1.403</c:v>
                </c:pt>
                <c:pt idx="37">
                  <c:v>1.2430000000000001</c:v>
                </c:pt>
                <c:pt idx="38">
                  <c:v>1.2490000000000001</c:v>
                </c:pt>
                <c:pt idx="39">
                  <c:v>1.2490000000000001</c:v>
                </c:pt>
                <c:pt idx="40">
                  <c:v>1.2090000000000001</c:v>
                </c:pt>
                <c:pt idx="41">
                  <c:v>1.2250000000000001</c:v>
                </c:pt>
                <c:pt idx="42">
                  <c:v>1.198</c:v>
                </c:pt>
                <c:pt idx="43">
                  <c:v>1.1950000000000001</c:v>
                </c:pt>
                <c:pt idx="44">
                  <c:v>1.4339999999999999</c:v>
                </c:pt>
                <c:pt idx="45">
                  <c:v>2.1669999999999998</c:v>
                </c:pt>
                <c:pt idx="46">
                  <c:v>1.8660000000000001</c:v>
                </c:pt>
                <c:pt idx="47">
                  <c:v>1.7929999999999999</c:v>
                </c:pt>
                <c:pt idx="48">
                  <c:v>1.518</c:v>
                </c:pt>
                <c:pt idx="49">
                  <c:v>2.0169999999999999</c:v>
                </c:pt>
                <c:pt idx="50">
                  <c:v>2.448</c:v>
                </c:pt>
                <c:pt idx="51">
                  <c:v>2.3940000000000001</c:v>
                </c:pt>
                <c:pt idx="52">
                  <c:v>2.573</c:v>
                </c:pt>
                <c:pt idx="53">
                  <c:v>2.5640000000000001</c:v>
                </c:pt>
                <c:pt idx="54">
                  <c:v>2.7090000000000001</c:v>
                </c:pt>
                <c:pt idx="55">
                  <c:v>2.871</c:v>
                </c:pt>
                <c:pt idx="56">
                  <c:v>3.4129999999999998</c:v>
                </c:pt>
                <c:pt idx="57">
                  <c:v>3.3079999999999998</c:v>
                </c:pt>
                <c:pt idx="58">
                  <c:v>3.3519999999999999</c:v>
                </c:pt>
                <c:pt idx="59">
                  <c:v>3.9089999999999998</c:v>
                </c:pt>
                <c:pt idx="60">
                  <c:v>4.0579999999999998</c:v>
                </c:pt>
                <c:pt idx="61">
                  <c:v>4.4379999999999997</c:v>
                </c:pt>
                <c:pt idx="62">
                  <c:v>4.16</c:v>
                </c:pt>
                <c:pt idx="63">
                  <c:v>4.1070000000000002</c:v>
                </c:pt>
                <c:pt idx="64">
                  <c:v>3.9820000000000002</c:v>
                </c:pt>
                <c:pt idx="65">
                  <c:v>4.3220000000000001</c:v>
                </c:pt>
                <c:pt idx="66">
                  <c:v>3.964</c:v>
                </c:pt>
                <c:pt idx="67">
                  <c:v>3.802</c:v>
                </c:pt>
                <c:pt idx="68">
                  <c:v>3.8090000000000002</c:v>
                </c:pt>
                <c:pt idx="69">
                  <c:v>3.9260000000000002</c:v>
                </c:pt>
                <c:pt idx="70">
                  <c:v>3.875</c:v>
                </c:pt>
                <c:pt idx="71">
                  <c:v>4.0919999999999996</c:v>
                </c:pt>
                <c:pt idx="72">
                  <c:v>3.4750000000000001</c:v>
                </c:pt>
                <c:pt idx="73">
                  <c:v>3.915</c:v>
                </c:pt>
                <c:pt idx="74">
                  <c:v>3.95</c:v>
                </c:pt>
                <c:pt idx="75">
                  <c:v>5.0869999999999997</c:v>
                </c:pt>
                <c:pt idx="76">
                  <c:v>3.8290000000000002</c:v>
                </c:pt>
                <c:pt idx="77">
                  <c:v>4.7720000000000002</c:v>
                </c:pt>
                <c:pt idx="78">
                  <c:v>4.3259999999999996</c:v>
                </c:pt>
                <c:pt idx="79">
                  <c:v>4.2939999999999996</c:v>
                </c:pt>
                <c:pt idx="80">
                  <c:v>4.0140000000000002</c:v>
                </c:pt>
                <c:pt idx="81">
                  <c:v>3.7109999999999999</c:v>
                </c:pt>
                <c:pt idx="82">
                  <c:v>3.3540000000000001</c:v>
                </c:pt>
                <c:pt idx="83">
                  <c:v>3.1819999999999999</c:v>
                </c:pt>
                <c:pt idx="84">
                  <c:v>3.4710000000000001</c:v>
                </c:pt>
                <c:pt idx="85">
                  <c:v>3.7320000000000002</c:v>
                </c:pt>
                <c:pt idx="86">
                  <c:v>2.8450000000000002</c:v>
                </c:pt>
                <c:pt idx="87">
                  <c:v>2.9140000000000001</c:v>
                </c:pt>
                <c:pt idx="88">
                  <c:v>2.827</c:v>
                </c:pt>
                <c:pt idx="89">
                  <c:v>2.593</c:v>
                </c:pt>
                <c:pt idx="90">
                  <c:v>2.589</c:v>
                </c:pt>
                <c:pt idx="91">
                  <c:v>2.1669999999999998</c:v>
                </c:pt>
                <c:pt idx="92">
                  <c:v>2.2370000000000001</c:v>
                </c:pt>
                <c:pt idx="93">
                  <c:v>2.0019999999999998</c:v>
                </c:pt>
                <c:pt idx="94">
                  <c:v>1.8660000000000001</c:v>
                </c:pt>
                <c:pt idx="95">
                  <c:v>1.74</c:v>
                </c:pt>
                <c:pt idx="96">
                  <c:v>1.603</c:v>
                </c:pt>
                <c:pt idx="97">
                  <c:v>1.512</c:v>
                </c:pt>
                <c:pt idx="98">
                  <c:v>1.5760000000000001</c:v>
                </c:pt>
                <c:pt idx="99">
                  <c:v>1.917</c:v>
                </c:pt>
                <c:pt idx="100">
                  <c:v>1.833</c:v>
                </c:pt>
                <c:pt idx="101">
                  <c:v>2.0390000000000001</c:v>
                </c:pt>
                <c:pt idx="102">
                  <c:v>2.4039999999999999</c:v>
                </c:pt>
                <c:pt idx="103">
                  <c:v>2.3050000000000002</c:v>
                </c:pt>
                <c:pt idx="104">
                  <c:v>2.2869999999999999</c:v>
                </c:pt>
                <c:pt idx="105">
                  <c:v>2.5129999999999999</c:v>
                </c:pt>
                <c:pt idx="106">
                  <c:v>2.91</c:v>
                </c:pt>
                <c:pt idx="107">
                  <c:v>2.907</c:v>
                </c:pt>
                <c:pt idx="108">
                  <c:v>3.2719999999999998</c:v>
                </c:pt>
                <c:pt idx="109">
                  <c:v>3.194</c:v>
                </c:pt>
                <c:pt idx="110">
                  <c:v>3.125</c:v>
                </c:pt>
                <c:pt idx="111">
                  <c:v>3.23</c:v>
                </c:pt>
                <c:pt idx="112">
                  <c:v>3.3929999999999998</c:v>
                </c:pt>
                <c:pt idx="113">
                  <c:v>3.298</c:v>
                </c:pt>
                <c:pt idx="114">
                  <c:v>3.4689999999999999</c:v>
                </c:pt>
                <c:pt idx="115">
                  <c:v>3.9750000000000001</c:v>
                </c:pt>
                <c:pt idx="116">
                  <c:v>4.2640000000000002</c:v>
                </c:pt>
                <c:pt idx="117">
                  <c:v>4.2119999999999997</c:v>
                </c:pt>
                <c:pt idx="118">
                  <c:v>4.6779999999999999</c:v>
                </c:pt>
                <c:pt idx="119">
                  <c:v>4.2389999999999999</c:v>
                </c:pt>
                <c:pt idx="120">
                  <c:v>4.641</c:v>
                </c:pt>
                <c:pt idx="121">
                  <c:v>5.0209999999999999</c:v>
                </c:pt>
                <c:pt idx="122">
                  <c:v>6.3419999999999996</c:v>
                </c:pt>
                <c:pt idx="123">
                  <c:v>5.8109999999999999</c:v>
                </c:pt>
                <c:pt idx="124">
                  <c:v>4.524</c:v>
                </c:pt>
                <c:pt idx="125">
                  <c:v>4.3159999999999998</c:v>
                </c:pt>
                <c:pt idx="126">
                  <c:v>4.1589999999999998</c:v>
                </c:pt>
                <c:pt idx="127">
                  <c:v>4.2229999999999999</c:v>
                </c:pt>
                <c:pt idx="128">
                  <c:v>4.1109999999999998</c:v>
                </c:pt>
                <c:pt idx="129">
                  <c:v>4.2530000000000001</c:v>
                </c:pt>
                <c:pt idx="130">
                  <c:v>4.2229999999999999</c:v>
                </c:pt>
                <c:pt idx="131">
                  <c:v>3.7930000000000001</c:v>
                </c:pt>
                <c:pt idx="132">
                  <c:v>4.7640000000000002</c:v>
                </c:pt>
                <c:pt idx="133">
                  <c:v>6.6289999999999996</c:v>
                </c:pt>
                <c:pt idx="134">
                  <c:v>6.6020000000000003</c:v>
                </c:pt>
                <c:pt idx="135">
                  <c:v>6.234</c:v>
                </c:pt>
                <c:pt idx="136">
                  <c:v>8.8789999999999996</c:v>
                </c:pt>
                <c:pt idx="137">
                  <c:v>8.8209999999999997</c:v>
                </c:pt>
                <c:pt idx="138">
                  <c:v>8.7430000000000003</c:v>
                </c:pt>
                <c:pt idx="139">
                  <c:v>10.009</c:v>
                </c:pt>
                <c:pt idx="140">
                  <c:v>9.8789999999999996</c:v>
                </c:pt>
                <c:pt idx="141">
                  <c:v>10.875999999999999</c:v>
                </c:pt>
                <c:pt idx="142">
                  <c:v>10.712</c:v>
                </c:pt>
                <c:pt idx="143">
                  <c:v>12.606</c:v>
                </c:pt>
                <c:pt idx="144">
                  <c:v>10.731</c:v>
                </c:pt>
                <c:pt idx="145">
                  <c:v>10.785</c:v>
                </c:pt>
                <c:pt idx="146">
                  <c:v>11.186</c:v>
                </c:pt>
                <c:pt idx="147">
                  <c:v>10.586</c:v>
                </c:pt>
                <c:pt idx="148">
                  <c:v>9.8030000000000008</c:v>
                </c:pt>
                <c:pt idx="149">
                  <c:v>9.609</c:v>
                </c:pt>
                <c:pt idx="150">
                  <c:v>9.5169999999999995</c:v>
                </c:pt>
                <c:pt idx="151">
                  <c:v>8.609</c:v>
                </c:pt>
                <c:pt idx="152">
                  <c:v>8.7330000000000005</c:v>
                </c:pt>
                <c:pt idx="153">
                  <c:v>8.7910000000000004</c:v>
                </c:pt>
                <c:pt idx="154">
                  <c:v>8.5079999999999991</c:v>
                </c:pt>
                <c:pt idx="155">
                  <c:v>8.5809999999999995</c:v>
                </c:pt>
                <c:pt idx="156">
                  <c:v>7.7750000000000004</c:v>
                </c:pt>
                <c:pt idx="157">
                  <c:v>7.4560000000000004</c:v>
                </c:pt>
                <c:pt idx="158">
                  <c:v>7.4139999999999997</c:v>
                </c:pt>
                <c:pt idx="159">
                  <c:v>7.4960000000000004</c:v>
                </c:pt>
                <c:pt idx="160">
                  <c:v>5.6509999999999998</c:v>
                </c:pt>
                <c:pt idx="161">
                  <c:v>6.8360000000000003</c:v>
                </c:pt>
                <c:pt idx="162">
                  <c:v>8.0079999999999991</c:v>
                </c:pt>
                <c:pt idx="163">
                  <c:v>7.077</c:v>
                </c:pt>
                <c:pt idx="164">
                  <c:v>7.7619999999999996</c:v>
                </c:pt>
                <c:pt idx="165">
                  <c:v>7.7510000000000003</c:v>
                </c:pt>
                <c:pt idx="166">
                  <c:v>7.78</c:v>
                </c:pt>
                <c:pt idx="167">
                  <c:v>10.117000000000001</c:v>
                </c:pt>
                <c:pt idx="168">
                  <c:v>7.6520000000000001</c:v>
                </c:pt>
                <c:pt idx="169">
                  <c:v>7.2270000000000003</c:v>
                </c:pt>
                <c:pt idx="170">
                  <c:v>6.6050000000000004</c:v>
                </c:pt>
                <c:pt idx="171">
                  <c:v>6.0419999999999998</c:v>
                </c:pt>
                <c:pt idx="172">
                  <c:v>5.9390000000000001</c:v>
                </c:pt>
                <c:pt idx="173">
                  <c:v>5.282</c:v>
                </c:pt>
                <c:pt idx="174">
                  <c:v>4.4809999999999999</c:v>
                </c:pt>
                <c:pt idx="175">
                  <c:v>4.1589999999999998</c:v>
                </c:pt>
                <c:pt idx="176">
                  <c:v>4.0789999999999997</c:v>
                </c:pt>
                <c:pt idx="177">
                  <c:v>4.1539999999999999</c:v>
                </c:pt>
                <c:pt idx="178">
                  <c:v>3.5179999999999998</c:v>
                </c:pt>
                <c:pt idx="179">
                  <c:v>3.2050000000000001</c:v>
                </c:pt>
                <c:pt idx="180">
                  <c:v>3.234</c:v>
                </c:pt>
                <c:pt idx="181">
                  <c:v>3.2040000000000002</c:v>
                </c:pt>
                <c:pt idx="182">
                  <c:v>3.33</c:v>
                </c:pt>
                <c:pt idx="183">
                  <c:v>3.1339999999999999</c:v>
                </c:pt>
                <c:pt idx="184">
                  <c:v>3.403</c:v>
                </c:pt>
                <c:pt idx="185">
                  <c:v>2.46</c:v>
                </c:pt>
                <c:pt idx="186">
                  <c:v>4.2060000000000004</c:v>
                </c:pt>
                <c:pt idx="187">
                  <c:v>3.8359999999999999</c:v>
                </c:pt>
                <c:pt idx="188">
                  <c:v>3.5329999999999999</c:v>
                </c:pt>
                <c:pt idx="189">
                  <c:v>3.75</c:v>
                </c:pt>
                <c:pt idx="190">
                  <c:v>3.88</c:v>
                </c:pt>
                <c:pt idx="191">
                  <c:v>4.0620000000000003</c:v>
                </c:pt>
                <c:pt idx="192">
                  <c:v>2.6110000000000002</c:v>
                </c:pt>
                <c:pt idx="193">
                  <c:v>2.5350000000000001</c:v>
                </c:pt>
                <c:pt idx="194">
                  <c:v>1.8720000000000001</c:v>
                </c:pt>
                <c:pt idx="195">
                  <c:v>1.88</c:v>
                </c:pt>
                <c:pt idx="196">
                  <c:v>1.966</c:v>
                </c:pt>
                <c:pt idx="197">
                  <c:v>2.1320000000000001</c:v>
                </c:pt>
                <c:pt idx="198">
                  <c:v>1.9239999999999999</c:v>
                </c:pt>
                <c:pt idx="199">
                  <c:v>2.0310000000000001</c:v>
                </c:pt>
                <c:pt idx="200">
                  <c:v>1.9670000000000001</c:v>
                </c:pt>
                <c:pt idx="201">
                  <c:v>1.641</c:v>
                </c:pt>
                <c:pt idx="202">
                  <c:v>1.8129999999999999</c:v>
                </c:pt>
                <c:pt idx="203">
                  <c:v>1.736</c:v>
                </c:pt>
                <c:pt idx="204">
                  <c:v>1.583</c:v>
                </c:pt>
                <c:pt idx="205">
                  <c:v>1.266</c:v>
                </c:pt>
                <c:pt idx="206">
                  <c:v>1.5369999999999999</c:v>
                </c:pt>
                <c:pt idx="207">
                  <c:v>1.7649999999999999</c:v>
                </c:pt>
                <c:pt idx="208">
                  <c:v>1.9079999999999999</c:v>
                </c:pt>
                <c:pt idx="209">
                  <c:v>1.845</c:v>
                </c:pt>
                <c:pt idx="210">
                  <c:v>1.9410000000000001</c:v>
                </c:pt>
                <c:pt idx="211">
                  <c:v>2.4159999999999999</c:v>
                </c:pt>
                <c:pt idx="212">
                  <c:v>2.4790000000000001</c:v>
                </c:pt>
                <c:pt idx="213">
                  <c:v>2.6850000000000001</c:v>
                </c:pt>
                <c:pt idx="214">
                  <c:v>2.9159999999999999</c:v>
                </c:pt>
                <c:pt idx="215">
                  <c:v>3.105</c:v>
                </c:pt>
                <c:pt idx="216">
                  <c:v>3.8210000000000002</c:v>
                </c:pt>
                <c:pt idx="217">
                  <c:v>4.4020000000000001</c:v>
                </c:pt>
                <c:pt idx="218">
                  <c:v>4.3710000000000004</c:v>
                </c:pt>
                <c:pt idx="219">
                  <c:v>4.5110000000000001</c:v>
                </c:pt>
                <c:pt idx="220">
                  <c:v>6.0339999999999998</c:v>
                </c:pt>
                <c:pt idx="221">
                  <c:v>5.2889999999999997</c:v>
                </c:pt>
                <c:pt idx="222">
                  <c:v>5.47</c:v>
                </c:pt>
                <c:pt idx="223">
                  <c:v>6.0190000000000001</c:v>
                </c:pt>
                <c:pt idx="224">
                  <c:v>6.2450000000000001</c:v>
                </c:pt>
                <c:pt idx="225">
                  <c:v>6.0720000000000001</c:v>
                </c:pt>
                <c:pt idx="226">
                  <c:v>6.4640000000000004</c:v>
                </c:pt>
                <c:pt idx="227">
                  <c:v>6.7709999999999999</c:v>
                </c:pt>
                <c:pt idx="228">
                  <c:v>6.5060000000000002</c:v>
                </c:pt>
                <c:pt idx="229">
                  <c:v>6.7750000000000004</c:v>
                </c:pt>
                <c:pt idx="230">
                  <c:v>7.4640000000000004</c:v>
                </c:pt>
                <c:pt idx="231">
                  <c:v>8.1709999999999994</c:v>
                </c:pt>
                <c:pt idx="232">
                  <c:v>8.1859999999999999</c:v>
                </c:pt>
                <c:pt idx="233">
                  <c:v>8.56</c:v>
                </c:pt>
                <c:pt idx="234">
                  <c:v>8.6929999999999996</c:v>
                </c:pt>
                <c:pt idx="235">
                  <c:v>9.4619999999999997</c:v>
                </c:pt>
                <c:pt idx="236">
                  <c:v>8.9160000000000004</c:v>
                </c:pt>
                <c:pt idx="237">
                  <c:v>9.2530000000000001</c:v>
                </c:pt>
                <c:pt idx="238">
                  <c:v>8.2479999999999993</c:v>
                </c:pt>
                <c:pt idx="239">
                  <c:v>9.1029999999999998</c:v>
                </c:pt>
                <c:pt idx="240">
                  <c:v>9.3689999999999998</c:v>
                </c:pt>
                <c:pt idx="241">
                  <c:v>9.0299999999999994</c:v>
                </c:pt>
                <c:pt idx="242">
                  <c:v>9.7729999999999997</c:v>
                </c:pt>
                <c:pt idx="243">
                  <c:v>9.9369999999999994</c:v>
                </c:pt>
                <c:pt idx="244">
                  <c:v>9.0370000000000008</c:v>
                </c:pt>
                <c:pt idx="245">
                  <c:v>9.9529999999999994</c:v>
                </c:pt>
                <c:pt idx="246">
                  <c:v>9.9719999999999995</c:v>
                </c:pt>
                <c:pt idx="247">
                  <c:v>8.4990000000000006</c:v>
                </c:pt>
                <c:pt idx="248">
                  <c:v>9.1140000000000008</c:v>
                </c:pt>
                <c:pt idx="249">
                  <c:v>9.2810000000000006</c:v>
                </c:pt>
                <c:pt idx="250">
                  <c:v>8.3439999999999994</c:v>
                </c:pt>
                <c:pt idx="251">
                  <c:v>7.8920000000000003</c:v>
                </c:pt>
                <c:pt idx="252">
                  <c:v>7.1920000000000002</c:v>
                </c:pt>
                <c:pt idx="253">
                  <c:v>7.7380000000000004</c:v>
                </c:pt>
                <c:pt idx="254">
                  <c:v>8.1690000000000005</c:v>
                </c:pt>
                <c:pt idx="255">
                  <c:v>7.6529999999999996</c:v>
                </c:pt>
                <c:pt idx="256">
                  <c:v>7.859</c:v>
                </c:pt>
                <c:pt idx="257">
                  <c:v>10.981999999999999</c:v>
                </c:pt>
                <c:pt idx="258">
                  <c:v>11.648999999999999</c:v>
                </c:pt>
                <c:pt idx="259">
                  <c:v>11.146000000000001</c:v>
                </c:pt>
                <c:pt idx="260">
                  <c:v>11.17</c:v>
                </c:pt>
                <c:pt idx="261">
                  <c:v>17.195</c:v>
                </c:pt>
                <c:pt idx="262">
                  <c:v>20.972999999999999</c:v>
                </c:pt>
                <c:pt idx="263">
                  <c:v>21.352</c:v>
                </c:pt>
                <c:pt idx="264">
                  <c:v>26.334</c:v>
                </c:pt>
                <c:pt idx="265">
                  <c:v>27.303999999999998</c:v>
                </c:pt>
                <c:pt idx="266">
                  <c:v>27.834</c:v>
                </c:pt>
                <c:pt idx="267">
                  <c:v>29.965</c:v>
                </c:pt>
                <c:pt idx="268">
                  <c:v>34.837000000000003</c:v>
                </c:pt>
                <c:pt idx="269">
                  <c:v>34.369</c:v>
                </c:pt>
                <c:pt idx="270">
                  <c:v>43.451999999999998</c:v>
                </c:pt>
                <c:pt idx="271">
                  <c:v>46.19</c:v>
                </c:pt>
                <c:pt idx="272">
                  <c:v>51.784999999999997</c:v>
                </c:pt>
                <c:pt idx="273">
                  <c:v>56.997999999999998</c:v>
                </c:pt>
                <c:pt idx="274">
                  <c:v>59.347999999999999</c:v>
                </c:pt>
                <c:pt idx="275">
                  <c:v>67.564999999999998</c:v>
                </c:pt>
                <c:pt idx="276">
                  <c:v>77.173000000000002</c:v>
                </c:pt>
                <c:pt idx="277">
                  <c:v>80.87</c:v>
                </c:pt>
                <c:pt idx="278">
                  <c:v>89.106999999999999</c:v>
                </c:pt>
                <c:pt idx="279">
                  <c:v>102.255</c:v>
                </c:pt>
                <c:pt idx="280">
                  <c:v>103.47199999999999</c:v>
                </c:pt>
                <c:pt idx="281">
                  <c:v>105.175</c:v>
                </c:pt>
                <c:pt idx="282">
                  <c:v>103.792</c:v>
                </c:pt>
                <c:pt idx="283">
                  <c:v>107.845</c:v>
                </c:pt>
                <c:pt idx="284">
                  <c:v>103.755</c:v>
                </c:pt>
                <c:pt idx="285">
                  <c:v>107.404</c:v>
                </c:pt>
                <c:pt idx="286">
                  <c:v>117.004</c:v>
                </c:pt>
                <c:pt idx="287">
                  <c:v>117.431</c:v>
                </c:pt>
                <c:pt idx="288">
                  <c:v>123.73</c:v>
                </c:pt>
                <c:pt idx="289">
                  <c:v>124.045</c:v>
                </c:pt>
                <c:pt idx="290">
                  <c:v>126.17400000000001</c:v>
                </c:pt>
                <c:pt idx="291">
                  <c:v>131.084</c:v>
                </c:pt>
                <c:pt idx="292">
                  <c:v>134.85</c:v>
                </c:pt>
                <c:pt idx="293">
                  <c:v>132.999</c:v>
                </c:pt>
                <c:pt idx="294">
                  <c:v>128.99</c:v>
                </c:pt>
                <c:pt idx="295">
                  <c:v>129.31</c:v>
                </c:pt>
                <c:pt idx="296">
                  <c:v>128.52000000000001</c:v>
                </c:pt>
                <c:pt idx="297">
                  <c:v>125.461</c:v>
                </c:pt>
                <c:pt idx="298">
                  <c:v>125.605</c:v>
                </c:pt>
              </c:numCache>
            </c:numRef>
          </c:val>
          <c:extLst>
            <c:ext xmlns:c16="http://schemas.microsoft.com/office/drawing/2014/chart" uri="{C3380CC4-5D6E-409C-BE32-E72D297353CC}">
              <c16:uniqueId val="{00000004-FB05-4345-85EC-43CF3C96E873}"/>
            </c:ext>
          </c:extLst>
        </c:ser>
        <c:dLbls>
          <c:showLegendKey val="0"/>
          <c:showVal val="0"/>
          <c:showCatName val="0"/>
          <c:showSerName val="0"/>
          <c:showPercent val="0"/>
          <c:showBubbleSize val="0"/>
        </c:dLbls>
        <c:gapWidth val="150"/>
        <c:overlap val="100"/>
        <c:axId val="1998377855"/>
        <c:axId val="1998374495"/>
      </c:barChart>
      <c:dateAx>
        <c:axId val="199837785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宋体" panose="02010600030101010101" pitchFamily="2" charset="-122"/>
                <a:cs typeface="+mn-cs"/>
              </a:defRPr>
            </a:pPr>
            <a:endParaRPr lang="en-US"/>
          </a:p>
        </c:txPr>
        <c:crossAx val="1998374495"/>
        <c:crosses val="autoZero"/>
        <c:auto val="0"/>
        <c:lblOffset val="100"/>
        <c:baseTimeUnit val="days"/>
        <c:majorUnit val="48"/>
      </c:dateAx>
      <c:valAx>
        <c:axId val="1998374495"/>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宋体" panose="02010600030101010101" pitchFamily="2" charset="-122"/>
                <a:cs typeface="+mn-cs"/>
              </a:defRPr>
            </a:pPr>
            <a:endParaRPr lang="en-US"/>
          </a:p>
        </c:txPr>
        <c:crossAx val="1998377855"/>
        <c:crosses val="autoZero"/>
        <c:crossBetween val="between"/>
      </c:valAx>
      <c:spPr>
        <a:noFill/>
        <a:ln>
          <a:noFill/>
        </a:ln>
        <a:effectLst/>
      </c:spPr>
    </c:plotArea>
    <c:legend>
      <c:legendPos val="t"/>
      <c:legendEntry>
        <c:idx val="4"/>
        <c:txPr>
          <a:bodyPr rot="0" spcFirstLastPara="1" vertOverflow="ellipsis" vert="horz" wrap="square" anchor="ctr" anchorCtr="1"/>
          <a:lstStyle/>
          <a:p>
            <a:pPr>
              <a:defRPr sz="900" b="1" i="0" u="none" strike="noStrike" kern="1200" baseline="0">
                <a:solidFill>
                  <a:schemeClr val="tx1">
                    <a:lumMod val="65000"/>
                    <a:lumOff val="35000"/>
                  </a:schemeClr>
                </a:solidFill>
                <a:latin typeface="宋体" panose="02010600030101010101" pitchFamily="2" charset="-122"/>
                <a:ea typeface="宋体" panose="02010600030101010101" pitchFamily="2" charset="-122"/>
                <a:cs typeface="+mn-cs"/>
              </a:defRPr>
            </a:pPr>
            <a:endParaRPr lang="en-US"/>
          </a:p>
        </c:txPr>
      </c:legendEntry>
      <c:layout>
        <c:manualLayout>
          <c:xMode val="edge"/>
          <c:yMode val="edge"/>
          <c:x val="3.5806527677884191E-2"/>
          <c:y val="0.16921494323296044"/>
          <c:w val="0.25096150481189855"/>
          <c:h val="0.39930664916885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宋体" panose="02010600030101010101" pitchFamily="2" charset="-122"/>
              <a:ea typeface="宋体" panose="02010600030101010101" pitchFamily="2" charset="-122"/>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baseline="0">
          <a:latin typeface="Times New Roman" panose="02020603050405020304" pitchFamily="18" charset="0"/>
          <a:ea typeface="宋体" panose="02010600030101010101" pitchFamily="2" charset="-122"/>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0"/>
            <a:ext cx="4303350" cy="34055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5624309" y="0"/>
            <a:ext cx="4303350" cy="340558"/>
          </a:xfrm>
          <a:prstGeom prst="rect">
            <a:avLst/>
          </a:prstGeom>
        </p:spPr>
        <p:txBody>
          <a:bodyPr vert="horz" lIns="91440" tIns="45720" rIns="91440" bIns="45720" rtlCol="0"/>
          <a:lstStyle>
            <a:lvl1pPr algn="r">
              <a:defRPr sz="1200"/>
            </a:lvl1pPr>
          </a:lstStyle>
          <a:p>
            <a:fld id="{3DF50E0E-0AEF-4616-A3F9-F5610463F778}" type="datetimeFigureOut">
              <a:rPr lang="zh-CN" altLang="en-US" smtClean="0"/>
              <a:t>2025/2/27</a:t>
            </a:fld>
            <a:endParaRPr lang="zh-CN" altLang="en-US"/>
          </a:p>
        </p:txBody>
      </p:sp>
      <p:sp>
        <p:nvSpPr>
          <p:cNvPr id="4" name="页脚占位符 3"/>
          <p:cNvSpPr>
            <a:spLocks noGrp="1"/>
          </p:cNvSpPr>
          <p:nvPr>
            <p:ph type="ftr" sz="quarter" idx="2"/>
          </p:nvPr>
        </p:nvSpPr>
        <p:spPr>
          <a:xfrm>
            <a:off x="1" y="6457119"/>
            <a:ext cx="4303350" cy="34055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5624309" y="6457119"/>
            <a:ext cx="4303350" cy="340557"/>
          </a:xfrm>
          <a:prstGeom prst="rect">
            <a:avLst/>
          </a:prstGeom>
        </p:spPr>
        <p:txBody>
          <a:bodyPr vert="horz" lIns="91440" tIns="45720" rIns="91440" bIns="45720" rtlCol="0" anchor="b"/>
          <a:lstStyle>
            <a:lvl1pPr algn="r">
              <a:defRPr sz="1200"/>
            </a:lvl1pPr>
          </a:lstStyle>
          <a:p>
            <a:fld id="{2B94D55A-1323-476D-BF1E-080165A4613E}" type="slidenum">
              <a:rPr lang="zh-CN" altLang="en-US" smtClean="0"/>
              <a:t>‹#›</a:t>
            </a:fld>
            <a:endParaRPr lang="zh-CN" altLang="en-US"/>
          </a:p>
        </p:txBody>
      </p:sp>
    </p:spTree>
    <p:extLst>
      <p:ext uri="{BB962C8B-B14F-4D97-AF65-F5344CB8AC3E}">
        <p14:creationId xmlns:p14="http://schemas.microsoft.com/office/powerpoint/2010/main" val="183322859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2.jp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302919" cy="341064"/>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5624597" y="0"/>
            <a:ext cx="4302919" cy="341064"/>
          </a:xfrm>
          <a:prstGeom prst="rect">
            <a:avLst/>
          </a:prstGeom>
        </p:spPr>
        <p:txBody>
          <a:bodyPr vert="horz" lIns="96661" tIns="48331" rIns="96661" bIns="48331" rtlCol="0"/>
          <a:lstStyle>
            <a:lvl1pPr algn="r">
              <a:defRPr sz="1300"/>
            </a:lvl1pPr>
          </a:lstStyle>
          <a:p>
            <a:fld id="{18F8F1CD-868F-41C0-876A-28BA1FB08824}" type="datetimeFigureOut">
              <a:rPr lang="en-US" smtClean="0"/>
              <a:t>2/27/25</a:t>
            </a:fld>
            <a:endParaRPr lang="en-US"/>
          </a:p>
        </p:txBody>
      </p:sp>
      <p:sp>
        <p:nvSpPr>
          <p:cNvPr id="4" name="Slide Image Placeholder 3"/>
          <p:cNvSpPr>
            <a:spLocks noGrp="1" noRot="1" noChangeAspect="1"/>
          </p:cNvSpPr>
          <p:nvPr>
            <p:ph type="sldImg" idx="2"/>
          </p:nvPr>
        </p:nvSpPr>
        <p:spPr>
          <a:xfrm>
            <a:off x="3435350" y="849313"/>
            <a:ext cx="3059113" cy="2293937"/>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992982" y="3271382"/>
            <a:ext cx="7943850" cy="2676585"/>
          </a:xfrm>
          <a:prstGeom prst="rect">
            <a:avLst/>
          </a:prstGeom>
        </p:spPr>
        <p:txBody>
          <a:bodyPr vert="horz" lIns="96661" tIns="48331" rIns="96661" bIns="48331"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6456613"/>
            <a:ext cx="4302919" cy="341063"/>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5624597" y="6456613"/>
            <a:ext cx="4302919" cy="341063"/>
          </a:xfrm>
          <a:prstGeom prst="rect">
            <a:avLst/>
          </a:prstGeom>
        </p:spPr>
        <p:txBody>
          <a:bodyPr vert="horz" lIns="96661" tIns="48331" rIns="96661" bIns="48331" rtlCol="0" anchor="b"/>
          <a:lstStyle>
            <a:lvl1pPr algn="r">
              <a:defRPr sz="1300"/>
            </a:lvl1pPr>
          </a:lstStyle>
          <a:p>
            <a:fld id="{E90DC6E2-69FE-4BCC-B79C-7E256AF694FC}" type="slidenum">
              <a:rPr lang="en-US" smtClean="0"/>
              <a:t>‹#›</a:t>
            </a:fld>
            <a:endParaRPr lang="en-US"/>
          </a:p>
        </p:txBody>
      </p:sp>
    </p:spTree>
    <p:extLst>
      <p:ext uri="{BB962C8B-B14F-4D97-AF65-F5344CB8AC3E}">
        <p14:creationId xmlns:p14="http://schemas.microsoft.com/office/powerpoint/2010/main" val="31686753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793738-08B5-449A-91C3-C5D9FC58BE3A}" type="slidenum">
              <a:rPr lang="en-US" smtClean="0"/>
              <a:t>1</a:t>
            </a:fld>
            <a:endParaRPr lang="en-US"/>
          </a:p>
        </p:txBody>
      </p:sp>
    </p:spTree>
    <p:extLst>
      <p:ext uri="{BB962C8B-B14F-4D97-AF65-F5344CB8AC3E}">
        <p14:creationId xmlns:p14="http://schemas.microsoft.com/office/powerpoint/2010/main" val="4294329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90DC6E2-69FE-4BCC-B79C-7E256AF694FC}" type="slidenum">
              <a:rPr lang="en-US" smtClean="0"/>
              <a:t>2</a:t>
            </a:fld>
            <a:endParaRPr lang="en-US"/>
          </a:p>
        </p:txBody>
      </p:sp>
    </p:spTree>
    <p:extLst>
      <p:ext uri="{BB962C8B-B14F-4D97-AF65-F5344CB8AC3E}">
        <p14:creationId xmlns:p14="http://schemas.microsoft.com/office/powerpoint/2010/main" val="978463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90DC6E2-69FE-4BCC-B79C-7E256AF694FC}" type="slidenum">
              <a:rPr lang="en-US" smtClean="0"/>
              <a:t>3</a:t>
            </a:fld>
            <a:endParaRPr lang="en-US"/>
          </a:p>
        </p:txBody>
      </p:sp>
    </p:spTree>
    <p:extLst>
      <p:ext uri="{BB962C8B-B14F-4D97-AF65-F5344CB8AC3E}">
        <p14:creationId xmlns:p14="http://schemas.microsoft.com/office/powerpoint/2010/main" val="40597127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90DC6E2-69FE-4BCC-B79C-7E256AF694FC}" type="slidenum">
              <a:rPr lang="en-US" smtClean="0"/>
              <a:t>4</a:t>
            </a:fld>
            <a:endParaRPr lang="en-US"/>
          </a:p>
        </p:txBody>
      </p:sp>
    </p:spTree>
    <p:extLst>
      <p:ext uri="{BB962C8B-B14F-4D97-AF65-F5344CB8AC3E}">
        <p14:creationId xmlns:p14="http://schemas.microsoft.com/office/powerpoint/2010/main" val="3508500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90DC6E2-69FE-4BCC-B79C-7E256AF694FC}" type="slidenum">
              <a:rPr lang="en-US" smtClean="0"/>
              <a:t>5</a:t>
            </a:fld>
            <a:endParaRPr lang="en-US"/>
          </a:p>
        </p:txBody>
      </p:sp>
    </p:spTree>
    <p:extLst>
      <p:ext uri="{BB962C8B-B14F-4D97-AF65-F5344CB8AC3E}">
        <p14:creationId xmlns:p14="http://schemas.microsoft.com/office/powerpoint/2010/main" val="2592449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90DC6E2-69FE-4BCC-B79C-7E256AF694FC}" type="slidenum">
              <a:rPr lang="en-US" smtClean="0"/>
              <a:t>6</a:t>
            </a:fld>
            <a:endParaRPr lang="en-US"/>
          </a:p>
        </p:txBody>
      </p:sp>
    </p:spTree>
    <p:extLst>
      <p:ext uri="{BB962C8B-B14F-4D97-AF65-F5344CB8AC3E}">
        <p14:creationId xmlns:p14="http://schemas.microsoft.com/office/powerpoint/2010/main" val="37190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90DC6E2-69FE-4BCC-B79C-7E256AF694FC}" type="slidenum">
              <a:rPr lang="en-US" smtClean="0"/>
              <a:t>8</a:t>
            </a:fld>
            <a:endParaRPr lang="en-US"/>
          </a:p>
        </p:txBody>
      </p:sp>
    </p:spTree>
    <p:extLst>
      <p:ext uri="{BB962C8B-B14F-4D97-AF65-F5344CB8AC3E}">
        <p14:creationId xmlns:p14="http://schemas.microsoft.com/office/powerpoint/2010/main" val="38864536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Arial" panose="020B0604020202020204" pitchFamily="34" charset="0"/>
                <a:cs typeface="Arial" panose="020B0604020202020204" pitchFamily="34" charset="0"/>
              </a:rPr>
              <a:t>Does not imply that the relative price of imports to exports is unchanged. For instance, changes in the level of exports to the United States may still be associated with a change in the US wage relative to the wage in all countries, a terms of trade effect that would differentiate out in reduced-form regressions.</a:t>
            </a:r>
            <a:endParaRPr lang="en-US" dirty="0"/>
          </a:p>
        </p:txBody>
      </p:sp>
      <p:sp>
        <p:nvSpPr>
          <p:cNvPr id="4" name="Slide Number Placeholder 3"/>
          <p:cNvSpPr>
            <a:spLocks noGrp="1"/>
          </p:cNvSpPr>
          <p:nvPr>
            <p:ph type="sldNum" sz="quarter" idx="5"/>
          </p:nvPr>
        </p:nvSpPr>
        <p:spPr/>
        <p:txBody>
          <a:bodyPr/>
          <a:lstStyle/>
          <a:p>
            <a:fld id="{E90DC6E2-69FE-4BCC-B79C-7E256AF694FC}" type="slidenum">
              <a:rPr lang="en-US" smtClean="0"/>
              <a:t>9</a:t>
            </a:fld>
            <a:endParaRPr lang="en-US"/>
          </a:p>
        </p:txBody>
      </p:sp>
    </p:spTree>
    <p:extLst>
      <p:ext uri="{BB962C8B-B14F-4D97-AF65-F5344CB8AC3E}">
        <p14:creationId xmlns:p14="http://schemas.microsoft.com/office/powerpoint/2010/main" val="337494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latin typeface="Arial" panose="020B0604020202020204" pitchFamily="34" charset="0"/>
                <a:cs typeface="Arial" panose="020B0604020202020204" pitchFamily="34" charset="0"/>
              </a:rPr>
              <a:t>Mercantilism, Liberalism, Marxism, Interests &amp; Institution?</a:t>
            </a:r>
          </a:p>
          <a:p>
            <a:pPr lvl="1"/>
            <a:r>
              <a:rPr lang="en-US" dirty="0">
                <a:latin typeface="Arial" panose="020B0604020202020204" pitchFamily="34" charset="0"/>
                <a:cs typeface="Arial" panose="020B0604020202020204" pitchFamily="34" charset="0"/>
              </a:rPr>
              <a:t>Politics?</a:t>
            </a:r>
          </a:p>
          <a:p>
            <a:endParaRPr lang="en-US" dirty="0"/>
          </a:p>
        </p:txBody>
      </p:sp>
      <p:sp>
        <p:nvSpPr>
          <p:cNvPr id="4" name="Slide Number Placeholder 3"/>
          <p:cNvSpPr>
            <a:spLocks noGrp="1"/>
          </p:cNvSpPr>
          <p:nvPr>
            <p:ph type="sldNum" sz="quarter" idx="5"/>
          </p:nvPr>
        </p:nvSpPr>
        <p:spPr/>
        <p:txBody>
          <a:bodyPr/>
          <a:lstStyle/>
          <a:p>
            <a:fld id="{E90DC6E2-69FE-4BCC-B79C-7E256AF694FC}" type="slidenum">
              <a:rPr lang="en-US" smtClean="0"/>
              <a:t>13</a:t>
            </a:fld>
            <a:endParaRPr lang="en-US"/>
          </a:p>
        </p:txBody>
      </p:sp>
    </p:spTree>
    <p:extLst>
      <p:ext uri="{BB962C8B-B14F-4D97-AF65-F5344CB8AC3E}">
        <p14:creationId xmlns:p14="http://schemas.microsoft.com/office/powerpoint/2010/main" val="39498469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FFE22DD-D990-014D-BE9D-795BFCE4034F}" type="datetime1">
              <a:rPr lang="en-US" smtClean="0"/>
              <a:t>2/27/25</a:t>
            </a:fld>
            <a:endParaRPr lang="en-US"/>
          </a:p>
        </p:txBody>
      </p:sp>
      <p:sp>
        <p:nvSpPr>
          <p:cNvPr id="5" name="Footer Placeholder 4"/>
          <p:cNvSpPr>
            <a:spLocks noGrp="1"/>
          </p:cNvSpPr>
          <p:nvPr>
            <p:ph type="ftr" sz="quarter" idx="11"/>
          </p:nvPr>
        </p:nvSpPr>
        <p:spPr/>
        <p:txBody>
          <a:bodyPr/>
          <a:lstStyle/>
          <a:p>
            <a:r>
              <a:rPr lang="en-US"/>
              <a:t>China-US Trade</a:t>
            </a:r>
          </a:p>
        </p:txBody>
      </p:sp>
      <p:sp>
        <p:nvSpPr>
          <p:cNvPr id="6" name="Slide Number Placeholder 5"/>
          <p:cNvSpPr>
            <a:spLocks noGrp="1"/>
          </p:cNvSpPr>
          <p:nvPr>
            <p:ph type="sldNum" sz="quarter" idx="12"/>
          </p:nvPr>
        </p:nvSpPr>
        <p:spPr/>
        <p:txBody>
          <a:bodyPr/>
          <a:lstStyle/>
          <a:p>
            <a:fld id="{33AC5DB5-D9E9-438C-B403-9D32AF04148F}" type="slidenum">
              <a:rPr lang="en-US" smtClean="0"/>
              <a:t>‹#›</a:t>
            </a:fld>
            <a:endParaRPr lang="en-US"/>
          </a:p>
        </p:txBody>
      </p:sp>
    </p:spTree>
    <p:extLst>
      <p:ext uri="{BB962C8B-B14F-4D97-AF65-F5344CB8AC3E}">
        <p14:creationId xmlns:p14="http://schemas.microsoft.com/office/powerpoint/2010/main" val="3081139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2700"/>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479744-C108-B94F-B3BA-DE5D28D98D0C}" type="datetime1">
              <a:rPr lang="en-US" smtClean="0"/>
              <a:t>2/27/25</a:t>
            </a:fld>
            <a:endParaRPr lang="en-US"/>
          </a:p>
        </p:txBody>
      </p:sp>
      <p:sp>
        <p:nvSpPr>
          <p:cNvPr id="5" name="Footer Placeholder 4"/>
          <p:cNvSpPr>
            <a:spLocks noGrp="1"/>
          </p:cNvSpPr>
          <p:nvPr>
            <p:ph type="ftr" sz="quarter" idx="11"/>
          </p:nvPr>
        </p:nvSpPr>
        <p:spPr/>
        <p:txBody>
          <a:bodyPr/>
          <a:lstStyle/>
          <a:p>
            <a:r>
              <a:rPr lang="en-US"/>
              <a:t>China-US Trade</a:t>
            </a:r>
          </a:p>
        </p:txBody>
      </p:sp>
      <p:sp>
        <p:nvSpPr>
          <p:cNvPr id="6" name="Slide Number Placeholder 5"/>
          <p:cNvSpPr>
            <a:spLocks noGrp="1"/>
          </p:cNvSpPr>
          <p:nvPr>
            <p:ph type="sldNum" sz="quarter" idx="12"/>
          </p:nvPr>
        </p:nvSpPr>
        <p:spPr/>
        <p:txBody>
          <a:bodyPr/>
          <a:lstStyle/>
          <a:p>
            <a:fld id="{33AC5DB5-D9E9-438C-B403-9D32AF04148F}" type="slidenum">
              <a:rPr lang="en-US" smtClean="0"/>
              <a:t>‹#›</a:t>
            </a:fld>
            <a:endParaRPr lang="en-US"/>
          </a:p>
        </p:txBody>
      </p:sp>
    </p:spTree>
    <p:extLst>
      <p:ext uri="{BB962C8B-B14F-4D97-AF65-F5344CB8AC3E}">
        <p14:creationId xmlns:p14="http://schemas.microsoft.com/office/powerpoint/2010/main" val="36591420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5"/>
            <a:ext cx="1971675" cy="5811838"/>
          </a:xfrm>
        </p:spPr>
        <p:txBody>
          <a:bodyPr vert="eaVert"/>
          <a:lstStyle>
            <a:lvl1pPr>
              <a:defRPr sz="27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28651"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4A7D2F-0F65-7D49-8BD0-FFC9DCAE02C8}" type="datetime1">
              <a:rPr lang="en-US" smtClean="0"/>
              <a:t>2/27/25</a:t>
            </a:fld>
            <a:endParaRPr lang="en-US"/>
          </a:p>
        </p:txBody>
      </p:sp>
      <p:sp>
        <p:nvSpPr>
          <p:cNvPr id="5" name="Footer Placeholder 4"/>
          <p:cNvSpPr>
            <a:spLocks noGrp="1"/>
          </p:cNvSpPr>
          <p:nvPr>
            <p:ph type="ftr" sz="quarter" idx="11"/>
          </p:nvPr>
        </p:nvSpPr>
        <p:spPr/>
        <p:txBody>
          <a:bodyPr/>
          <a:lstStyle/>
          <a:p>
            <a:r>
              <a:rPr lang="en-US"/>
              <a:t>China-US Trade</a:t>
            </a:r>
          </a:p>
        </p:txBody>
      </p:sp>
      <p:sp>
        <p:nvSpPr>
          <p:cNvPr id="6" name="Slide Number Placeholder 5"/>
          <p:cNvSpPr>
            <a:spLocks noGrp="1"/>
          </p:cNvSpPr>
          <p:nvPr>
            <p:ph type="sldNum" sz="quarter" idx="12"/>
          </p:nvPr>
        </p:nvSpPr>
        <p:spPr/>
        <p:txBody>
          <a:bodyPr/>
          <a:lstStyle/>
          <a:p>
            <a:fld id="{33AC5DB5-D9E9-438C-B403-9D32AF04148F}" type="slidenum">
              <a:rPr lang="en-US" smtClean="0"/>
              <a:t>‹#›</a:t>
            </a:fld>
            <a:endParaRPr lang="en-US"/>
          </a:p>
        </p:txBody>
      </p:sp>
    </p:spTree>
    <p:extLst>
      <p:ext uri="{BB962C8B-B14F-4D97-AF65-F5344CB8AC3E}">
        <p14:creationId xmlns:p14="http://schemas.microsoft.com/office/powerpoint/2010/main" val="1706277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628650" y="1825624"/>
            <a:ext cx="7886700" cy="4473575"/>
          </a:xfrm>
        </p:spPr>
        <p:txBody>
          <a:bodyPr anchor="ctr"/>
          <a:lstStyle>
            <a:lvl1pPr>
              <a:lnSpc>
                <a:spcPct val="150000"/>
              </a:lnSpc>
              <a:defRPr sz="2800"/>
            </a:lvl1pPr>
            <a:lvl2pPr>
              <a:lnSpc>
                <a:spcPct val="150000"/>
              </a:lnSpc>
              <a:defRPr sz="2400"/>
            </a:lvl2pPr>
            <a:lvl3pPr>
              <a:lnSpc>
                <a:spcPct val="150000"/>
              </a:lnSpc>
              <a:defRPr sz="1800"/>
            </a:lvl3pPr>
            <a:lvl4pPr>
              <a:lnSpc>
                <a:spcPct val="150000"/>
              </a:lnSpc>
              <a:defRPr sz="1600"/>
            </a:lvl4pPr>
            <a:lvl5pPr>
              <a:lnSpc>
                <a:spcPct val="150000"/>
              </a:lnSpc>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643155"/>
            <a:ext cx="2057400" cy="214845"/>
          </a:xfrm>
        </p:spPr>
        <p:txBody>
          <a:bodyPr/>
          <a:lstStyle/>
          <a:p>
            <a:fld id="{1A3E3ADF-BEFD-D84F-9911-D498EF8F3304}" type="datetime1">
              <a:rPr lang="en-US" smtClean="0"/>
              <a:t>2/27/25</a:t>
            </a:fld>
            <a:endParaRPr lang="en-US"/>
          </a:p>
        </p:txBody>
      </p:sp>
      <p:sp>
        <p:nvSpPr>
          <p:cNvPr id="5" name="Footer Placeholder 4"/>
          <p:cNvSpPr>
            <a:spLocks noGrp="1"/>
          </p:cNvSpPr>
          <p:nvPr>
            <p:ph type="ftr" sz="quarter" idx="11"/>
          </p:nvPr>
        </p:nvSpPr>
        <p:spPr>
          <a:xfrm>
            <a:off x="3028950" y="6643154"/>
            <a:ext cx="3086100" cy="214845"/>
          </a:xfrm>
        </p:spPr>
        <p:txBody>
          <a:bodyPr/>
          <a:lstStyle/>
          <a:p>
            <a:r>
              <a:rPr lang="en-US"/>
              <a:t>China-US Trade</a:t>
            </a:r>
          </a:p>
        </p:txBody>
      </p:sp>
      <p:sp>
        <p:nvSpPr>
          <p:cNvPr id="6" name="Slide Number Placeholder 5"/>
          <p:cNvSpPr>
            <a:spLocks noGrp="1"/>
          </p:cNvSpPr>
          <p:nvPr>
            <p:ph type="sldNum" sz="quarter" idx="12"/>
          </p:nvPr>
        </p:nvSpPr>
        <p:spPr>
          <a:xfrm>
            <a:off x="6457950" y="6643153"/>
            <a:ext cx="2057400" cy="214845"/>
          </a:xfrm>
        </p:spPr>
        <p:txBody>
          <a:bodyPr/>
          <a:lstStyle/>
          <a:p>
            <a:fld id="{33AC5DB5-D9E9-438C-B403-9D32AF04148F}" type="slidenum">
              <a:rPr lang="en-US" smtClean="0"/>
              <a:t>‹#›</a:t>
            </a:fld>
            <a:endParaRPr lang="en-US"/>
          </a:p>
        </p:txBody>
      </p:sp>
    </p:spTree>
    <p:extLst>
      <p:ext uri="{BB962C8B-B14F-4D97-AF65-F5344CB8AC3E}">
        <p14:creationId xmlns:p14="http://schemas.microsoft.com/office/powerpoint/2010/main" val="1153120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p:spPr>
        <p:txBody>
          <a:bodyPr anchor="b"/>
          <a:lstStyle>
            <a:lvl1pPr>
              <a:defRPr sz="2700"/>
            </a:lvl1pPr>
          </a:lstStyle>
          <a:p>
            <a:r>
              <a:rPr lang="en-US"/>
              <a:t>Click to edit Master title style</a:t>
            </a:r>
            <a:endParaRPr lang="en-US" dirty="0"/>
          </a:p>
        </p:txBody>
      </p:sp>
      <p:sp>
        <p:nvSpPr>
          <p:cNvPr id="3" name="Text Placeholder 2"/>
          <p:cNvSpPr>
            <a:spLocks noGrp="1"/>
          </p:cNvSpPr>
          <p:nvPr>
            <p:ph type="body" idx="1"/>
          </p:nvPr>
        </p:nvSpPr>
        <p:spPr>
          <a:xfrm>
            <a:off x="623888" y="4589466"/>
            <a:ext cx="7886700" cy="150018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F11E8C9-0413-534A-9412-46F4BB838DD1}" type="datetime1">
              <a:rPr lang="en-US" smtClean="0"/>
              <a:t>2/27/25</a:t>
            </a:fld>
            <a:endParaRPr lang="en-US"/>
          </a:p>
        </p:txBody>
      </p:sp>
      <p:sp>
        <p:nvSpPr>
          <p:cNvPr id="5" name="Footer Placeholder 4"/>
          <p:cNvSpPr>
            <a:spLocks noGrp="1"/>
          </p:cNvSpPr>
          <p:nvPr>
            <p:ph type="ftr" sz="quarter" idx="11"/>
          </p:nvPr>
        </p:nvSpPr>
        <p:spPr/>
        <p:txBody>
          <a:bodyPr/>
          <a:lstStyle/>
          <a:p>
            <a:r>
              <a:rPr lang="en-US"/>
              <a:t>China-US Trade</a:t>
            </a:r>
          </a:p>
        </p:txBody>
      </p:sp>
      <p:sp>
        <p:nvSpPr>
          <p:cNvPr id="6" name="Slide Number Placeholder 5"/>
          <p:cNvSpPr>
            <a:spLocks noGrp="1"/>
          </p:cNvSpPr>
          <p:nvPr>
            <p:ph type="sldNum" sz="quarter" idx="12"/>
          </p:nvPr>
        </p:nvSpPr>
        <p:spPr/>
        <p:txBody>
          <a:bodyPr/>
          <a:lstStyle/>
          <a:p>
            <a:fld id="{33AC5DB5-D9E9-438C-B403-9D32AF04148F}" type="slidenum">
              <a:rPr lang="en-US" smtClean="0"/>
              <a:t>‹#›</a:t>
            </a:fld>
            <a:endParaRPr lang="en-US"/>
          </a:p>
        </p:txBody>
      </p:sp>
    </p:spTree>
    <p:extLst>
      <p:ext uri="{BB962C8B-B14F-4D97-AF65-F5344CB8AC3E}">
        <p14:creationId xmlns:p14="http://schemas.microsoft.com/office/powerpoint/2010/main" val="3732011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B81C25-5BD6-664B-A8B7-BFCE8CC51075}" type="datetime1">
              <a:rPr lang="en-US" smtClean="0"/>
              <a:t>2/27/25</a:t>
            </a:fld>
            <a:endParaRPr lang="en-US"/>
          </a:p>
        </p:txBody>
      </p:sp>
      <p:sp>
        <p:nvSpPr>
          <p:cNvPr id="6" name="Footer Placeholder 5"/>
          <p:cNvSpPr>
            <a:spLocks noGrp="1"/>
          </p:cNvSpPr>
          <p:nvPr>
            <p:ph type="ftr" sz="quarter" idx="11"/>
          </p:nvPr>
        </p:nvSpPr>
        <p:spPr/>
        <p:txBody>
          <a:bodyPr/>
          <a:lstStyle/>
          <a:p>
            <a:r>
              <a:rPr lang="en-US"/>
              <a:t>China-US Trade</a:t>
            </a:r>
          </a:p>
        </p:txBody>
      </p:sp>
      <p:sp>
        <p:nvSpPr>
          <p:cNvPr id="7" name="Slide Number Placeholder 6"/>
          <p:cNvSpPr>
            <a:spLocks noGrp="1"/>
          </p:cNvSpPr>
          <p:nvPr>
            <p:ph type="sldNum" sz="quarter" idx="12"/>
          </p:nvPr>
        </p:nvSpPr>
        <p:spPr/>
        <p:txBody>
          <a:bodyPr/>
          <a:lstStyle/>
          <a:p>
            <a:fld id="{33AC5DB5-D9E9-438C-B403-9D32AF04148F}" type="slidenum">
              <a:rPr lang="en-US" smtClean="0"/>
              <a:t>‹#›</a:t>
            </a:fld>
            <a:endParaRPr lang="en-US"/>
          </a:p>
        </p:txBody>
      </p:sp>
    </p:spTree>
    <p:extLst>
      <p:ext uri="{BB962C8B-B14F-4D97-AF65-F5344CB8AC3E}">
        <p14:creationId xmlns:p14="http://schemas.microsoft.com/office/powerpoint/2010/main" val="3677322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8"/>
            <a:ext cx="7886700" cy="1325563"/>
          </a:xfrm>
        </p:spPr>
        <p:txBody>
          <a:bodyPr>
            <a:normAutofit/>
          </a:bodyPr>
          <a:lstStyle>
            <a:lvl1pPr>
              <a:defRPr sz="2700"/>
            </a:lvl1p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1"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EC78791-BAEE-864C-9D74-64E15E1F7281}" type="datetime1">
              <a:rPr lang="en-US" smtClean="0"/>
              <a:t>2/27/25</a:t>
            </a:fld>
            <a:endParaRPr lang="en-US"/>
          </a:p>
        </p:txBody>
      </p:sp>
      <p:sp>
        <p:nvSpPr>
          <p:cNvPr id="8" name="Footer Placeholder 7"/>
          <p:cNvSpPr>
            <a:spLocks noGrp="1"/>
          </p:cNvSpPr>
          <p:nvPr>
            <p:ph type="ftr" sz="quarter" idx="11"/>
          </p:nvPr>
        </p:nvSpPr>
        <p:spPr/>
        <p:txBody>
          <a:bodyPr/>
          <a:lstStyle/>
          <a:p>
            <a:r>
              <a:rPr lang="en-US"/>
              <a:t>China-US Trade</a:t>
            </a:r>
          </a:p>
        </p:txBody>
      </p:sp>
      <p:sp>
        <p:nvSpPr>
          <p:cNvPr id="9" name="Slide Number Placeholder 8"/>
          <p:cNvSpPr>
            <a:spLocks noGrp="1"/>
          </p:cNvSpPr>
          <p:nvPr>
            <p:ph type="sldNum" sz="quarter" idx="12"/>
          </p:nvPr>
        </p:nvSpPr>
        <p:spPr/>
        <p:txBody>
          <a:bodyPr/>
          <a:lstStyle/>
          <a:p>
            <a:fld id="{33AC5DB5-D9E9-438C-B403-9D32AF04148F}" type="slidenum">
              <a:rPr lang="en-US" smtClean="0"/>
              <a:t>‹#›</a:t>
            </a:fld>
            <a:endParaRPr lang="en-US"/>
          </a:p>
        </p:txBody>
      </p:sp>
    </p:spTree>
    <p:extLst>
      <p:ext uri="{BB962C8B-B14F-4D97-AF65-F5344CB8AC3E}">
        <p14:creationId xmlns:p14="http://schemas.microsoft.com/office/powerpoint/2010/main" val="12797634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AD35A43-2622-F847-A6FB-6980281E4426}" type="datetime1">
              <a:rPr lang="en-US" smtClean="0"/>
              <a:t>2/27/25</a:t>
            </a:fld>
            <a:endParaRPr lang="en-US"/>
          </a:p>
        </p:txBody>
      </p:sp>
      <p:sp>
        <p:nvSpPr>
          <p:cNvPr id="4" name="Footer Placeholder 3"/>
          <p:cNvSpPr>
            <a:spLocks noGrp="1"/>
          </p:cNvSpPr>
          <p:nvPr>
            <p:ph type="ftr" sz="quarter" idx="11"/>
          </p:nvPr>
        </p:nvSpPr>
        <p:spPr/>
        <p:txBody>
          <a:bodyPr/>
          <a:lstStyle/>
          <a:p>
            <a:r>
              <a:rPr lang="en-US"/>
              <a:t>China-US Trade</a:t>
            </a:r>
          </a:p>
        </p:txBody>
      </p:sp>
      <p:sp>
        <p:nvSpPr>
          <p:cNvPr id="5" name="Slide Number Placeholder 4"/>
          <p:cNvSpPr>
            <a:spLocks noGrp="1"/>
          </p:cNvSpPr>
          <p:nvPr>
            <p:ph type="sldNum" sz="quarter" idx="12"/>
          </p:nvPr>
        </p:nvSpPr>
        <p:spPr/>
        <p:txBody>
          <a:bodyPr/>
          <a:lstStyle/>
          <a:p>
            <a:fld id="{33AC5DB5-D9E9-438C-B403-9D32AF04148F}" type="slidenum">
              <a:rPr lang="en-US" smtClean="0"/>
              <a:t>‹#›</a:t>
            </a:fld>
            <a:endParaRPr lang="en-US"/>
          </a:p>
        </p:txBody>
      </p:sp>
    </p:spTree>
    <p:extLst>
      <p:ext uri="{BB962C8B-B14F-4D97-AF65-F5344CB8AC3E}">
        <p14:creationId xmlns:p14="http://schemas.microsoft.com/office/powerpoint/2010/main" val="156750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FAC43A-E01C-2E47-903E-802B6E1F38C5}" type="datetime1">
              <a:rPr lang="en-US" smtClean="0"/>
              <a:t>2/27/25</a:t>
            </a:fld>
            <a:endParaRPr lang="en-US"/>
          </a:p>
        </p:txBody>
      </p:sp>
      <p:sp>
        <p:nvSpPr>
          <p:cNvPr id="3" name="Footer Placeholder 2"/>
          <p:cNvSpPr>
            <a:spLocks noGrp="1"/>
          </p:cNvSpPr>
          <p:nvPr>
            <p:ph type="ftr" sz="quarter" idx="11"/>
          </p:nvPr>
        </p:nvSpPr>
        <p:spPr/>
        <p:txBody>
          <a:bodyPr/>
          <a:lstStyle/>
          <a:p>
            <a:r>
              <a:rPr lang="en-US"/>
              <a:t>China-US Trade</a:t>
            </a:r>
          </a:p>
        </p:txBody>
      </p:sp>
      <p:sp>
        <p:nvSpPr>
          <p:cNvPr id="4" name="Slide Number Placeholder 3"/>
          <p:cNvSpPr>
            <a:spLocks noGrp="1"/>
          </p:cNvSpPr>
          <p:nvPr>
            <p:ph type="sldNum" sz="quarter" idx="12"/>
          </p:nvPr>
        </p:nvSpPr>
        <p:spPr/>
        <p:txBody>
          <a:bodyPr/>
          <a:lstStyle/>
          <a:p>
            <a:fld id="{33AC5DB5-D9E9-438C-B403-9D32AF04148F}" type="slidenum">
              <a:rPr lang="en-US" smtClean="0"/>
              <a:t>‹#›</a:t>
            </a:fld>
            <a:endParaRPr lang="en-US"/>
          </a:p>
        </p:txBody>
      </p:sp>
    </p:spTree>
    <p:extLst>
      <p:ext uri="{BB962C8B-B14F-4D97-AF65-F5344CB8AC3E}">
        <p14:creationId xmlns:p14="http://schemas.microsoft.com/office/powerpoint/2010/main" val="3704004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normAutofit/>
          </a:bodyPr>
          <a:lstStyle>
            <a:lvl1pPr>
              <a:defRPr sz="2100"/>
            </a:lvl1pPr>
          </a:lstStyle>
          <a:p>
            <a:r>
              <a:rPr lang="en-US"/>
              <a:t>Click to edit Master title style</a:t>
            </a:r>
            <a:endParaRPr lang="en-US" dirty="0"/>
          </a:p>
        </p:txBody>
      </p:sp>
      <p:sp>
        <p:nvSpPr>
          <p:cNvPr id="3" name="Content Placeholder 2"/>
          <p:cNvSpPr>
            <a:spLocks noGrp="1"/>
          </p:cNvSpPr>
          <p:nvPr>
            <p:ph idx="1"/>
          </p:nvPr>
        </p:nvSpPr>
        <p:spPr>
          <a:xfrm>
            <a:off x="3886200" y="995365"/>
            <a:ext cx="4629150" cy="4873625"/>
          </a:xfrm>
        </p:spPr>
        <p:txBody>
          <a:bodyPr>
            <a:normAutofit/>
          </a:bodyPr>
          <a:lstStyle>
            <a:lvl1pPr>
              <a:defRPr sz="2100"/>
            </a:lvl1pPr>
            <a:lvl2pPr>
              <a:defRPr sz="1800"/>
            </a:lvl2pPr>
            <a:lvl3pPr>
              <a:defRPr sz="1500"/>
            </a:lvl3pPr>
            <a:lvl4pPr>
              <a:defRPr sz="1350"/>
            </a:lvl4pPr>
            <a:lvl5pPr>
              <a:defRPr sz="135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8B567228-84F9-1A42-A0B8-84FD63CF7FB5}" type="datetime1">
              <a:rPr lang="en-US" smtClean="0"/>
              <a:t>2/27/25</a:t>
            </a:fld>
            <a:endParaRPr lang="en-US"/>
          </a:p>
        </p:txBody>
      </p:sp>
      <p:sp>
        <p:nvSpPr>
          <p:cNvPr id="6" name="Footer Placeholder 5"/>
          <p:cNvSpPr>
            <a:spLocks noGrp="1"/>
          </p:cNvSpPr>
          <p:nvPr>
            <p:ph type="ftr" sz="quarter" idx="11"/>
          </p:nvPr>
        </p:nvSpPr>
        <p:spPr/>
        <p:txBody>
          <a:bodyPr/>
          <a:lstStyle/>
          <a:p>
            <a:r>
              <a:rPr lang="en-US"/>
              <a:t>China-US Trade</a:t>
            </a:r>
          </a:p>
        </p:txBody>
      </p:sp>
      <p:sp>
        <p:nvSpPr>
          <p:cNvPr id="7" name="Slide Number Placeholder 6"/>
          <p:cNvSpPr>
            <a:spLocks noGrp="1"/>
          </p:cNvSpPr>
          <p:nvPr>
            <p:ph type="sldNum" sz="quarter" idx="12"/>
          </p:nvPr>
        </p:nvSpPr>
        <p:spPr/>
        <p:txBody>
          <a:bodyPr/>
          <a:lstStyle/>
          <a:p>
            <a:fld id="{33AC5DB5-D9E9-438C-B403-9D32AF04148F}" type="slidenum">
              <a:rPr lang="en-US" smtClean="0"/>
              <a:t>‹#›</a:t>
            </a:fld>
            <a:endParaRPr lang="en-US"/>
          </a:p>
        </p:txBody>
      </p:sp>
    </p:spTree>
    <p:extLst>
      <p:ext uri="{BB962C8B-B14F-4D97-AF65-F5344CB8AC3E}">
        <p14:creationId xmlns:p14="http://schemas.microsoft.com/office/powerpoint/2010/main" val="1054666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normAutofit/>
          </a:bodyPr>
          <a:lstStyle>
            <a:lvl1pPr>
              <a:defRPr sz="21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8"/>
            <a:ext cx="4629150" cy="4873625"/>
          </a:xfrm>
        </p:spPr>
        <p:txBody>
          <a:bodyPr anchor="t">
            <a:normAutofit/>
          </a:bodyPr>
          <a:lstStyle>
            <a:lvl1pPr marL="0" indent="0">
              <a:buNone/>
              <a:defRPr sz="21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899DB08B-8719-C448-85C2-97F33F9BE895}" type="datetime1">
              <a:rPr lang="en-US" smtClean="0"/>
              <a:t>2/27/25</a:t>
            </a:fld>
            <a:endParaRPr lang="en-US"/>
          </a:p>
        </p:txBody>
      </p:sp>
      <p:sp>
        <p:nvSpPr>
          <p:cNvPr id="6" name="Footer Placeholder 5"/>
          <p:cNvSpPr>
            <a:spLocks noGrp="1"/>
          </p:cNvSpPr>
          <p:nvPr>
            <p:ph type="ftr" sz="quarter" idx="11"/>
          </p:nvPr>
        </p:nvSpPr>
        <p:spPr/>
        <p:txBody>
          <a:bodyPr/>
          <a:lstStyle/>
          <a:p>
            <a:r>
              <a:rPr lang="en-US"/>
              <a:t>China-US Trade</a:t>
            </a:r>
          </a:p>
        </p:txBody>
      </p:sp>
      <p:sp>
        <p:nvSpPr>
          <p:cNvPr id="7" name="Slide Number Placeholder 6"/>
          <p:cNvSpPr>
            <a:spLocks noGrp="1"/>
          </p:cNvSpPr>
          <p:nvPr>
            <p:ph type="sldNum" sz="quarter" idx="12"/>
          </p:nvPr>
        </p:nvSpPr>
        <p:spPr/>
        <p:txBody>
          <a:bodyPr/>
          <a:lstStyle/>
          <a:p>
            <a:fld id="{33AC5DB5-D9E9-438C-B403-9D32AF04148F}" type="slidenum">
              <a:rPr lang="en-US" smtClean="0"/>
              <a:t>‹#›</a:t>
            </a:fld>
            <a:endParaRPr lang="en-US"/>
          </a:p>
        </p:txBody>
      </p:sp>
    </p:spTree>
    <p:extLst>
      <p:ext uri="{BB962C8B-B14F-4D97-AF65-F5344CB8AC3E}">
        <p14:creationId xmlns:p14="http://schemas.microsoft.com/office/powerpoint/2010/main" val="3774219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8"/>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506633"/>
            <a:ext cx="2057400" cy="214845"/>
          </a:xfrm>
          <a:prstGeom prst="rect">
            <a:avLst/>
          </a:prstGeom>
        </p:spPr>
        <p:txBody>
          <a:bodyPr vert="horz" lIns="91440" tIns="45720" rIns="91440" bIns="45720" rtlCol="0" anchor="ctr"/>
          <a:lstStyle>
            <a:lvl1pPr algn="l">
              <a:defRPr sz="900">
                <a:solidFill>
                  <a:schemeClr val="tx1">
                    <a:tint val="75000"/>
                  </a:schemeClr>
                </a:solidFill>
              </a:defRPr>
            </a:lvl1pPr>
          </a:lstStyle>
          <a:p>
            <a:fld id="{42B03CD0-08BB-CD41-AD60-4860BC14DF52}" type="datetime1">
              <a:rPr lang="en-US" smtClean="0"/>
              <a:t>2/27/25</a:t>
            </a:fld>
            <a:endParaRPr lang="en-US"/>
          </a:p>
        </p:txBody>
      </p:sp>
      <p:sp>
        <p:nvSpPr>
          <p:cNvPr id="5" name="Footer Placeholder 4"/>
          <p:cNvSpPr>
            <a:spLocks noGrp="1"/>
          </p:cNvSpPr>
          <p:nvPr>
            <p:ph type="ftr" sz="quarter" idx="3"/>
          </p:nvPr>
        </p:nvSpPr>
        <p:spPr>
          <a:xfrm>
            <a:off x="3028950" y="6506633"/>
            <a:ext cx="3086100" cy="21484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a:t>China-US Trade</a:t>
            </a:r>
          </a:p>
        </p:txBody>
      </p:sp>
      <p:sp>
        <p:nvSpPr>
          <p:cNvPr id="6" name="Slide Number Placeholder 5"/>
          <p:cNvSpPr>
            <a:spLocks noGrp="1"/>
          </p:cNvSpPr>
          <p:nvPr>
            <p:ph type="sldNum" sz="quarter" idx="4"/>
          </p:nvPr>
        </p:nvSpPr>
        <p:spPr>
          <a:xfrm>
            <a:off x="6457950" y="6506633"/>
            <a:ext cx="2057400" cy="214845"/>
          </a:xfrm>
          <a:prstGeom prst="rect">
            <a:avLst/>
          </a:prstGeom>
        </p:spPr>
        <p:txBody>
          <a:bodyPr vert="horz" lIns="91440" tIns="45720" rIns="91440" bIns="45720" rtlCol="0" anchor="ctr"/>
          <a:lstStyle>
            <a:lvl1pPr algn="r">
              <a:defRPr sz="900">
                <a:solidFill>
                  <a:schemeClr val="tx1">
                    <a:tint val="75000"/>
                  </a:schemeClr>
                </a:solidFill>
              </a:defRPr>
            </a:lvl1pPr>
          </a:lstStyle>
          <a:p>
            <a:fld id="{33AC5DB5-D9E9-438C-B403-9D32AF04148F}" type="slidenum">
              <a:rPr lang="en-US" smtClean="0"/>
              <a:t>‹#›</a:t>
            </a:fld>
            <a:endParaRPr lang="en-US" dirty="0"/>
          </a:p>
        </p:txBody>
      </p:sp>
    </p:spTree>
    <p:extLst>
      <p:ext uri="{BB962C8B-B14F-4D97-AF65-F5344CB8AC3E}">
        <p14:creationId xmlns:p14="http://schemas.microsoft.com/office/powerpoint/2010/main" val="3868491233"/>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hf hdr="0" dt="0"/>
  <p:txStyles>
    <p:titleStyle>
      <a:lvl1pPr algn="l" defTabSz="685800" rtl="0" eaLnBrk="1" latinLnBrk="0" hangingPunct="1">
        <a:lnSpc>
          <a:spcPct val="90000"/>
        </a:lnSpc>
        <a:spcBef>
          <a:spcPct val="0"/>
        </a:spcBef>
        <a:buNone/>
        <a:defRPr sz="3300" kern="1200">
          <a:solidFill>
            <a:srgbClr val="861F23"/>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1752226"/>
            <a:ext cx="9144000" cy="1703684"/>
          </a:xfrm>
          <a:solidFill>
            <a:schemeClr val="bg1">
              <a:lumMod val="95000"/>
            </a:schemeClr>
          </a:solidFill>
          <a:ln>
            <a:noFill/>
          </a:ln>
        </p:spPr>
        <p:txBody>
          <a:bodyPr anchor="ctr">
            <a:normAutofit/>
          </a:bodyPr>
          <a:lstStyle/>
          <a:p>
            <a:pPr>
              <a:lnSpc>
                <a:spcPct val="150000"/>
              </a:lnSpc>
            </a:pPr>
            <a:r>
              <a:rPr lang="en-US" altLang="zh-CN" sz="3600" dirty="0">
                <a:solidFill>
                  <a:srgbClr val="861F23"/>
                </a:solidFill>
                <a:latin typeface="Arial" panose="020B0604020202020204" pitchFamily="34" charset="0"/>
                <a:ea typeface="楷体" panose="02010609060101010101" pitchFamily="49" charset="-122"/>
                <a:cs typeface="Arial" panose="020B0604020202020204" pitchFamily="34" charset="0"/>
              </a:rPr>
              <a:t>The Facts and Economic Impacts of the US-China Trade War</a:t>
            </a:r>
            <a:endParaRPr lang="en-US" sz="2000" dirty="0">
              <a:solidFill>
                <a:srgbClr val="861F23"/>
              </a:solidFill>
              <a:latin typeface="Arial" panose="020B0604020202020204" pitchFamily="34" charset="0"/>
              <a:ea typeface="楷体" panose="02010609060101010101" pitchFamily="49" charset="-122"/>
              <a:cs typeface="Arial" panose="020B0604020202020204" pitchFamily="34" charset="0"/>
            </a:endParaRPr>
          </a:p>
        </p:txBody>
      </p:sp>
      <p:sp>
        <p:nvSpPr>
          <p:cNvPr id="3" name="Subtitle 2"/>
          <p:cNvSpPr>
            <a:spLocks noGrp="1"/>
          </p:cNvSpPr>
          <p:nvPr>
            <p:ph type="subTitle" idx="1"/>
          </p:nvPr>
        </p:nvSpPr>
        <p:spPr>
          <a:xfrm>
            <a:off x="1143000" y="3788228"/>
            <a:ext cx="6858000" cy="1860491"/>
          </a:xfrm>
        </p:spPr>
        <p:txBody>
          <a:bodyPr>
            <a:normAutofit/>
          </a:bodyPr>
          <a:lstStyle/>
          <a:p>
            <a:r>
              <a:rPr lang="en-US" altLang="zh-CN" sz="1600" dirty="0" err="1">
                <a:latin typeface="Arial" panose="020B0604020202020204" pitchFamily="34" charset="0"/>
                <a:ea typeface="楷体" panose="02010609060101010101" pitchFamily="49" charset="-122"/>
                <a:cs typeface="Arial" panose="020B0604020202020204" pitchFamily="34" charset="0"/>
              </a:rPr>
              <a:t>Sifan</a:t>
            </a:r>
            <a:r>
              <a:rPr lang="en-US" altLang="zh-CN" sz="1600" dirty="0">
                <a:latin typeface="Arial" panose="020B0604020202020204" pitchFamily="34" charset="0"/>
                <a:ea typeface="楷体" panose="02010609060101010101" pitchFamily="49" charset="-122"/>
                <a:cs typeface="Arial" panose="020B0604020202020204" pitchFamily="34" charset="0"/>
              </a:rPr>
              <a:t> XUE</a:t>
            </a:r>
          </a:p>
          <a:p>
            <a:r>
              <a:rPr lang="en-US" altLang="zh-CN" sz="1600" dirty="0">
                <a:latin typeface="Arial" panose="020B0604020202020204" pitchFamily="34" charset="0"/>
                <a:ea typeface="楷体" panose="02010609060101010101" pitchFamily="49" charset="-122"/>
                <a:cs typeface="Arial" panose="020B0604020202020204" pitchFamily="34" charset="0"/>
              </a:rPr>
              <a:t>CCER, NSD, PKU</a:t>
            </a:r>
          </a:p>
          <a:p>
            <a:endParaRPr lang="en-US" altLang="zh-CN" sz="1600" dirty="0">
              <a:latin typeface="Arial" panose="020B0604020202020204" pitchFamily="34" charset="0"/>
              <a:ea typeface="楷体" panose="02010609060101010101" pitchFamily="49" charset="-122"/>
              <a:cs typeface="Arial" panose="020B0604020202020204" pitchFamily="34" charset="0"/>
            </a:endParaRPr>
          </a:p>
          <a:p>
            <a:r>
              <a:rPr lang="en-US" altLang="zh-CN" sz="1600" dirty="0">
                <a:latin typeface="Arial" panose="020B0604020202020204" pitchFamily="34" charset="0"/>
                <a:ea typeface="楷体" panose="02010609060101010101" pitchFamily="49" charset="-122"/>
                <a:cs typeface="Arial" panose="020B0604020202020204" pitchFamily="34" charset="0"/>
              </a:rPr>
              <a:t>Feb. 27, 2025</a:t>
            </a:r>
          </a:p>
          <a:p>
            <a:endParaRPr lang="en-US" sz="1600" dirty="0">
              <a:latin typeface="Arial" panose="020B0604020202020204" pitchFamily="34" charset="0"/>
              <a:ea typeface="楷体" panose="02010609060101010101" pitchFamily="49" charset="-122"/>
              <a:cs typeface="Arial" panose="020B0604020202020204" pitchFamily="34" charset="0"/>
            </a:endParaRPr>
          </a:p>
          <a:p>
            <a:endParaRPr lang="en-US" sz="1600" dirty="0">
              <a:latin typeface="Arial" panose="020B0604020202020204" pitchFamily="34" charset="0"/>
              <a:ea typeface="楷体" panose="02010609060101010101" pitchFamily="49" charset="-122"/>
              <a:cs typeface="Arial" panose="020B0604020202020204" pitchFamily="34" charset="0"/>
            </a:endParaRPr>
          </a:p>
        </p:txBody>
      </p:sp>
      <p:cxnSp>
        <p:nvCxnSpPr>
          <p:cNvPr id="7" name="Straight Connector 6"/>
          <p:cNvCxnSpPr/>
          <p:nvPr/>
        </p:nvCxnSpPr>
        <p:spPr>
          <a:xfrm>
            <a:off x="0" y="1752226"/>
            <a:ext cx="9144000" cy="0"/>
          </a:xfrm>
          <a:prstGeom prst="line">
            <a:avLst/>
          </a:prstGeom>
          <a:ln w="38100">
            <a:solidFill>
              <a:srgbClr val="861F23"/>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0" y="3455910"/>
            <a:ext cx="9144000" cy="0"/>
          </a:xfrm>
          <a:prstGeom prst="line">
            <a:avLst/>
          </a:prstGeom>
          <a:ln w="19050">
            <a:solidFill>
              <a:srgbClr val="861F23"/>
            </a:solidFill>
          </a:ln>
        </p:spPr>
        <p:style>
          <a:lnRef idx="1">
            <a:schemeClr val="accent1"/>
          </a:lnRef>
          <a:fillRef idx="0">
            <a:schemeClr val="accent1"/>
          </a:fillRef>
          <a:effectRef idx="0">
            <a:schemeClr val="accent1"/>
          </a:effectRef>
          <a:fontRef idx="minor">
            <a:schemeClr val="tx1"/>
          </a:fontRef>
        </p:style>
      </p:cxnSp>
      <p:grpSp>
        <p:nvGrpSpPr>
          <p:cNvPr id="14" name="Group 13"/>
          <p:cNvGrpSpPr/>
          <p:nvPr/>
        </p:nvGrpSpPr>
        <p:grpSpPr>
          <a:xfrm>
            <a:off x="375625" y="420499"/>
            <a:ext cx="3190535" cy="588495"/>
            <a:chOff x="578324" y="177259"/>
            <a:chExt cx="2788199" cy="588495"/>
          </a:xfrm>
        </p:grpSpPr>
        <p:pic>
          <p:nvPicPr>
            <p:cNvPr id="10" name="图片 3" descr="未标题-1"/>
            <p:cNvPicPr>
              <a:picLocks noChangeAspect="1"/>
            </p:cNvPicPr>
            <p:nvPr/>
          </p:nvPicPr>
          <p:blipFill rotWithShape="1">
            <a:blip r:embed="rId4"/>
            <a:srcRect r="79835"/>
            <a:stretch/>
          </p:blipFill>
          <p:spPr>
            <a:xfrm>
              <a:off x="578324" y="177259"/>
              <a:ext cx="608031" cy="588495"/>
            </a:xfrm>
            <a:prstGeom prst="rect">
              <a:avLst/>
            </a:prstGeom>
          </p:spPr>
        </p:pic>
        <p:sp>
          <p:nvSpPr>
            <p:cNvPr id="11" name="TextBox 10"/>
            <p:cNvSpPr txBox="1"/>
            <p:nvPr/>
          </p:nvSpPr>
          <p:spPr>
            <a:xfrm>
              <a:off x="1143000" y="280861"/>
              <a:ext cx="2223523" cy="461665"/>
            </a:xfrm>
            <a:prstGeom prst="rect">
              <a:avLst/>
            </a:prstGeom>
            <a:noFill/>
          </p:spPr>
          <p:txBody>
            <a:bodyPr wrap="square" rtlCol="0">
              <a:spAutoFit/>
            </a:bodyPr>
            <a:lstStyle/>
            <a:p>
              <a:r>
                <a:rPr lang="en-US" altLang="zh-CN" sz="1200" dirty="0">
                  <a:solidFill>
                    <a:schemeClr val="bg1">
                      <a:lumMod val="65000"/>
                    </a:schemeClr>
                  </a:solidFill>
                  <a:latin typeface="Arial" panose="020B0604020202020204" pitchFamily="34" charset="0"/>
                  <a:ea typeface="楷体" panose="02010609060101010101" pitchFamily="49" charset="-122"/>
                  <a:cs typeface="Arial" panose="020B0604020202020204" pitchFamily="34" charset="0"/>
                </a:rPr>
                <a:t>National School of Development</a:t>
              </a:r>
              <a:endParaRPr lang="en-US" sz="1200" dirty="0">
                <a:solidFill>
                  <a:schemeClr val="bg1">
                    <a:lumMod val="65000"/>
                  </a:schemeClr>
                </a:solidFill>
                <a:latin typeface="Arial" panose="020B0604020202020204" pitchFamily="34" charset="0"/>
                <a:ea typeface="楷体" panose="02010609060101010101" pitchFamily="49" charset="-122"/>
                <a:cs typeface="Arial" panose="020B0604020202020204" pitchFamily="34" charset="0"/>
              </a:endParaRPr>
            </a:p>
          </p:txBody>
        </p:sp>
        <p:cxnSp>
          <p:nvCxnSpPr>
            <p:cNvPr id="12" name="Straight Connector 11"/>
            <p:cNvCxnSpPr>
              <a:cxnSpLocks/>
            </p:cNvCxnSpPr>
            <p:nvPr/>
          </p:nvCxnSpPr>
          <p:spPr>
            <a:xfrm flipV="1">
              <a:off x="1229710" y="557860"/>
              <a:ext cx="2072805" cy="1009"/>
            </a:xfrm>
            <a:prstGeom prst="line">
              <a:avLst/>
            </a:prstGeom>
            <a:ln w="19050">
              <a:solidFill>
                <a:srgbClr val="861F23"/>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349596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Welfare</a:t>
            </a:r>
          </a:p>
        </p:txBody>
      </p:sp>
      <p:sp>
        <p:nvSpPr>
          <p:cNvPr id="3" name="Content Placeholder 2">
            <a:extLst>
              <a:ext uri="{FF2B5EF4-FFF2-40B4-BE49-F238E27FC236}">
                <a16:creationId xmlns:a16="http://schemas.microsoft.com/office/drawing/2014/main" id="{64117848-AA85-0632-9913-4950C872B088}"/>
              </a:ext>
            </a:extLst>
          </p:cNvPr>
          <p:cNvSpPr>
            <a:spLocks noGrp="1"/>
          </p:cNvSpPr>
          <p:nvPr>
            <p:ph idx="1"/>
          </p:nvPr>
        </p:nvSpPr>
        <p:spPr/>
        <p:txBody>
          <a:bodyPr>
            <a:normAutofit fontScale="85000" lnSpcReduction="20000"/>
          </a:bodyPr>
          <a:lstStyle/>
          <a:p>
            <a:r>
              <a:rPr lang="en-US" dirty="0">
                <a:latin typeface="Arial" panose="020B0604020202020204" pitchFamily="34" charset="0"/>
                <a:cs typeface="Arial" panose="020B0604020202020204" pitchFamily="34" charset="0"/>
              </a:rPr>
              <a:t>Caliendo &amp; </a:t>
            </a:r>
            <a:r>
              <a:rPr lang="en-US" dirty="0" err="1">
                <a:latin typeface="Arial" panose="020B0604020202020204" pitchFamily="34" charset="0"/>
                <a:cs typeface="Arial" panose="020B0604020202020204" pitchFamily="34" charset="0"/>
              </a:rPr>
              <a:t>Parro</a:t>
            </a:r>
            <a:r>
              <a:rPr lang="en-US" dirty="0">
                <a:latin typeface="Arial" panose="020B0604020202020204" pitchFamily="34" charset="0"/>
                <a:cs typeface="Arial" panose="020B0604020202020204" pitchFamily="34" charset="0"/>
              </a:rPr>
              <a:t> (2022) find that </a:t>
            </a:r>
            <a:r>
              <a:rPr lang="en-US" u="sng" dirty="0">
                <a:latin typeface="Arial" panose="020B0604020202020204" pitchFamily="34" charset="0"/>
                <a:cs typeface="Arial" panose="020B0604020202020204" pitchFamily="34" charset="0"/>
              </a:rPr>
              <a:t>aggregate</a:t>
            </a:r>
            <a:r>
              <a:rPr lang="en-US" dirty="0">
                <a:latin typeface="Arial" panose="020B0604020202020204" pitchFamily="34" charset="0"/>
                <a:cs typeface="Arial" panose="020B0604020202020204" pitchFamily="34" charset="0"/>
              </a:rPr>
              <a:t> US households’ welfare declines 0.1% due to the trade war, and significant </a:t>
            </a:r>
            <a:r>
              <a:rPr lang="en-US" u="sng" dirty="0">
                <a:latin typeface="Arial" panose="020B0604020202020204" pitchFamily="34" charset="0"/>
                <a:cs typeface="Arial" panose="020B0604020202020204" pitchFamily="34" charset="0"/>
              </a:rPr>
              <a:t>distributional</a:t>
            </a:r>
            <a:r>
              <a:rPr lang="en-US" dirty="0">
                <a:latin typeface="Arial" panose="020B0604020202020204" pitchFamily="34" charset="0"/>
                <a:cs typeface="Arial" panose="020B0604020202020204" pitchFamily="34" charset="0"/>
              </a:rPr>
              <a:t> effects on welfare across space. </a:t>
            </a:r>
          </a:p>
          <a:p>
            <a:pPr lvl="1"/>
            <a:r>
              <a:rPr lang="en-US" dirty="0">
                <a:latin typeface="Arial" panose="020B0604020202020204" pitchFamily="34" charset="0"/>
                <a:cs typeface="Arial" panose="020B0604020202020204" pitchFamily="34" charset="0"/>
              </a:rPr>
              <a:t>Most states are worse off, with Alabama being the hardest hit, whereas a few southern states, such as Texas, Oklahoma, and Arkansas; New Mexico in the Southwest; and Washington, Idaho, and Oregon in the Northwest are slightly better off. </a:t>
            </a:r>
          </a:p>
          <a:p>
            <a:pPr lvl="1"/>
            <a:r>
              <a:rPr lang="en-US" dirty="0">
                <a:latin typeface="Arial" panose="020B0604020202020204" pitchFamily="34" charset="0"/>
                <a:cs typeface="Arial" panose="020B0604020202020204" pitchFamily="34" charset="0"/>
              </a:rPr>
              <a:t>Find persistent effects of the trade war on employment and wages across locations.</a:t>
            </a: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10</a:t>
            </a:fld>
            <a:endParaRPr lang="en-US"/>
          </a:p>
        </p:txBody>
      </p:sp>
    </p:spTree>
    <p:extLst>
      <p:ext uri="{BB962C8B-B14F-4D97-AF65-F5344CB8AC3E}">
        <p14:creationId xmlns:p14="http://schemas.microsoft.com/office/powerpoint/2010/main" val="20595964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a:xfrm>
            <a:off x="628649" y="365128"/>
            <a:ext cx="8293159" cy="1325563"/>
          </a:xfrm>
        </p:spPr>
        <p:txBody>
          <a:bodyPr>
            <a:normAutofit fontScale="90000"/>
          </a:bodyPr>
          <a:lstStyle/>
          <a:p>
            <a:r>
              <a:rPr lang="en-US" dirty="0">
                <a:latin typeface="Arial" panose="020B0604020202020204" pitchFamily="34" charset="0"/>
                <a:cs typeface="Arial" panose="020B0604020202020204" pitchFamily="34" charset="0"/>
              </a:rPr>
              <a:t>Has the 2018–2019 Trade War Reversed the Distributional Effects of the China Shock?</a:t>
            </a:r>
          </a:p>
        </p:txBody>
      </p:sp>
      <p:sp>
        <p:nvSpPr>
          <p:cNvPr id="3" name="Content Placeholder 2">
            <a:extLst>
              <a:ext uri="{FF2B5EF4-FFF2-40B4-BE49-F238E27FC236}">
                <a16:creationId xmlns:a16="http://schemas.microsoft.com/office/drawing/2014/main" id="{64117848-AA85-0632-9913-4950C872B088}"/>
              </a:ext>
            </a:extLst>
          </p:cNvPr>
          <p:cNvSpPr>
            <a:spLocks noGrp="1"/>
          </p:cNvSpPr>
          <p:nvPr>
            <p:ph idx="1"/>
          </p:nvPr>
        </p:nvSpPr>
        <p:spPr/>
        <p:txBody>
          <a:bodyPr>
            <a:normAutofit fontScale="62500" lnSpcReduction="20000"/>
          </a:bodyPr>
          <a:lstStyle/>
          <a:p>
            <a:r>
              <a:rPr lang="en-US" dirty="0">
                <a:latin typeface="Arial" panose="020B0604020202020204" pitchFamily="34" charset="0"/>
                <a:cs typeface="Arial" panose="020B0604020202020204" pitchFamily="34" charset="0"/>
              </a:rPr>
              <a:t>Caliendo and </a:t>
            </a:r>
            <a:r>
              <a:rPr lang="en-US" dirty="0" err="1">
                <a:latin typeface="Arial" panose="020B0604020202020204" pitchFamily="34" charset="0"/>
                <a:cs typeface="Arial" panose="020B0604020202020204" pitchFamily="34" charset="0"/>
              </a:rPr>
              <a:t>Parro</a:t>
            </a:r>
            <a:r>
              <a:rPr lang="en-US" dirty="0">
                <a:latin typeface="Arial" panose="020B0604020202020204" pitchFamily="34" charset="0"/>
                <a:cs typeface="Arial" panose="020B0604020202020204" pitchFamily="34" charset="0"/>
              </a:rPr>
              <a:t> (2023): We previously noted that the backlash against US–China trade relations that resulted in the recent trade war was motivated in part by the distributional effects of the China shock and in particular by the employment losses in the manufacturing sector. </a:t>
            </a:r>
          </a:p>
          <a:p>
            <a:r>
              <a:rPr lang="en-US" dirty="0">
                <a:latin typeface="Arial" panose="020B0604020202020204" pitchFamily="34" charset="0"/>
                <a:cs typeface="Arial" panose="020B0604020202020204" pitchFamily="34" charset="0"/>
              </a:rPr>
              <a:t>To what extent the trade war </a:t>
            </a:r>
            <a:r>
              <a:rPr lang="en-US" u="sng" dirty="0">
                <a:latin typeface="Arial" panose="020B0604020202020204" pitchFamily="34" charset="0"/>
                <a:cs typeface="Arial" panose="020B0604020202020204" pitchFamily="34" charset="0"/>
              </a:rPr>
              <a:t>reversed</a:t>
            </a:r>
            <a:r>
              <a:rPr lang="en-US" dirty="0">
                <a:latin typeface="Arial" panose="020B0604020202020204" pitchFamily="34" charset="0"/>
                <a:cs typeface="Arial" panose="020B0604020202020204" pitchFamily="34" charset="0"/>
              </a:rPr>
              <a:t> the distributional effects of the China shock across US labor markets?</a:t>
            </a:r>
          </a:p>
          <a:p>
            <a:r>
              <a:rPr lang="en-US" dirty="0">
                <a:latin typeface="Arial" panose="020B0604020202020204" pitchFamily="34" charset="0"/>
                <a:cs typeface="Arial" panose="020B0604020202020204" pitchFamily="34" charset="0"/>
              </a:rPr>
              <a:t>The recent trade war generated welfare losses and </a:t>
            </a:r>
            <a:r>
              <a:rPr lang="en-US" u="sng" dirty="0">
                <a:latin typeface="Arial" panose="020B0604020202020204" pitchFamily="34" charset="0"/>
                <a:cs typeface="Arial" panose="020B0604020202020204" pitchFamily="34" charset="0"/>
              </a:rPr>
              <a:t>very small effects</a:t>
            </a:r>
            <a:r>
              <a:rPr lang="en-US" dirty="0">
                <a:latin typeface="Arial" panose="020B0604020202020204" pitchFamily="34" charset="0"/>
                <a:cs typeface="Arial" panose="020B0604020202020204" pitchFamily="34" charset="0"/>
              </a:rPr>
              <a:t> on employment and was ineffective in reversing the distributional effects and decline in manufacturing employment due to the China shock. </a:t>
            </a: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11</a:t>
            </a:fld>
            <a:endParaRPr lang="en-US"/>
          </a:p>
        </p:txBody>
      </p:sp>
    </p:spTree>
    <p:extLst>
      <p:ext uri="{BB962C8B-B14F-4D97-AF65-F5344CB8AC3E}">
        <p14:creationId xmlns:p14="http://schemas.microsoft.com/office/powerpoint/2010/main" val="3530663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a:xfrm>
            <a:off x="628650" y="365128"/>
            <a:ext cx="7998884" cy="1325563"/>
          </a:xfrm>
        </p:spPr>
        <p:txBody>
          <a:bodyPr>
            <a:normAutofit fontScale="90000"/>
          </a:bodyPr>
          <a:lstStyle/>
          <a:p>
            <a:r>
              <a:rPr lang="en-US" dirty="0">
                <a:latin typeface="Arial" panose="020B0604020202020204" pitchFamily="34" charset="0"/>
                <a:cs typeface="Arial" panose="020B0604020202020204" pitchFamily="34" charset="0"/>
              </a:rPr>
              <a:t>Has the 2018–2019 Trade War Reduced US Supply Chain Dependence on China?</a:t>
            </a:r>
          </a:p>
        </p:txBody>
      </p:sp>
      <p:pic>
        <p:nvPicPr>
          <p:cNvPr id="7" name="Content Placeholder 6">
            <a:extLst>
              <a:ext uri="{FF2B5EF4-FFF2-40B4-BE49-F238E27FC236}">
                <a16:creationId xmlns:a16="http://schemas.microsoft.com/office/drawing/2014/main" id="{D44EC0C0-7100-F1B6-7662-4DEC343684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33442" y="1825625"/>
            <a:ext cx="6877115" cy="4473575"/>
          </a:xfrm>
        </p:spPr>
      </p:pic>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12</a:t>
            </a:fld>
            <a:endParaRPr lang="en-US"/>
          </a:p>
        </p:txBody>
      </p:sp>
      <p:sp>
        <p:nvSpPr>
          <p:cNvPr id="8" name="TextBox 7">
            <a:extLst>
              <a:ext uri="{FF2B5EF4-FFF2-40B4-BE49-F238E27FC236}">
                <a16:creationId xmlns:a16="http://schemas.microsoft.com/office/drawing/2014/main" id="{B3EFD7F9-C6C7-8F32-493F-F5C0E993E48C}"/>
              </a:ext>
            </a:extLst>
          </p:cNvPr>
          <p:cNvSpPr txBox="1"/>
          <p:nvPr/>
        </p:nvSpPr>
        <p:spPr>
          <a:xfrm>
            <a:off x="1639883" y="6114534"/>
            <a:ext cx="2778133" cy="369332"/>
          </a:xfrm>
          <a:prstGeom prst="rect">
            <a:avLst/>
          </a:prstGeom>
          <a:noFill/>
        </p:spPr>
        <p:txBody>
          <a:bodyPr wrap="none" rtlCol="0">
            <a:spAutoFit/>
          </a:bodyPr>
          <a:lstStyle/>
          <a:p>
            <a:r>
              <a:rPr lang="en-US" dirty="0"/>
              <a:t>Source: Ma and Ning (2024)</a:t>
            </a:r>
          </a:p>
        </p:txBody>
      </p:sp>
    </p:spTree>
    <p:extLst>
      <p:ext uri="{BB962C8B-B14F-4D97-AF65-F5344CB8AC3E}">
        <p14:creationId xmlns:p14="http://schemas.microsoft.com/office/powerpoint/2010/main" val="823033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a:xfrm>
            <a:off x="440641" y="328083"/>
            <a:ext cx="8404255" cy="1325563"/>
          </a:xfrm>
        </p:spPr>
        <p:txBody>
          <a:bodyPr/>
          <a:lstStyle/>
          <a:p>
            <a:r>
              <a:rPr lang="en-US" dirty="0">
                <a:latin typeface="Arial" panose="020B0604020202020204" pitchFamily="34" charset="0"/>
                <a:cs typeface="Arial" panose="020B0604020202020204" pitchFamily="34" charset="0"/>
              </a:rPr>
              <a:t>Why Trade War? Does it matter at all?</a:t>
            </a:r>
          </a:p>
        </p:txBody>
      </p:sp>
      <p:pic>
        <p:nvPicPr>
          <p:cNvPr id="7" name="Content Placeholder 6">
            <a:extLst>
              <a:ext uri="{FF2B5EF4-FFF2-40B4-BE49-F238E27FC236}">
                <a16:creationId xmlns:a16="http://schemas.microsoft.com/office/drawing/2014/main" id="{7F20608A-F483-62D1-06A7-93F5DBE2464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16819" y="1825625"/>
            <a:ext cx="6710362" cy="4473575"/>
          </a:xfrm>
        </p:spPr>
      </p:pic>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13</a:t>
            </a:fld>
            <a:endParaRPr lang="en-US"/>
          </a:p>
        </p:txBody>
      </p:sp>
      <p:sp>
        <p:nvSpPr>
          <p:cNvPr id="8" name="TextBox 7">
            <a:extLst>
              <a:ext uri="{FF2B5EF4-FFF2-40B4-BE49-F238E27FC236}">
                <a16:creationId xmlns:a16="http://schemas.microsoft.com/office/drawing/2014/main" id="{C0C608C4-7CA3-77C8-66CD-91D2B069815F}"/>
              </a:ext>
            </a:extLst>
          </p:cNvPr>
          <p:cNvSpPr txBox="1"/>
          <p:nvPr/>
        </p:nvSpPr>
        <p:spPr>
          <a:xfrm>
            <a:off x="4428066" y="5076993"/>
            <a:ext cx="1543050" cy="830997"/>
          </a:xfrm>
          <a:prstGeom prst="rect">
            <a:avLst/>
          </a:prstGeom>
          <a:noFill/>
        </p:spPr>
        <p:txBody>
          <a:bodyPr wrap="square" rtlCol="0">
            <a:spAutoFit/>
          </a:bodyPr>
          <a:lstStyle/>
          <a:p>
            <a:r>
              <a:rPr lang="en-US" sz="3200" b="1" dirty="0">
                <a:solidFill>
                  <a:srgbClr val="7030A0"/>
                </a:solidFill>
                <a:latin typeface="Arial" panose="020B0604020202020204" pitchFamily="34" charset="0"/>
                <a:cs typeface="Arial" panose="020B0604020202020204" pitchFamily="34" charset="0"/>
              </a:rPr>
              <a:t>I</a:t>
            </a:r>
            <a:r>
              <a:rPr lang="en-US" sz="4800" b="1" dirty="0">
                <a:solidFill>
                  <a:srgbClr val="7030A0"/>
                </a:solidFill>
                <a:latin typeface="Arial" panose="020B0604020202020204" pitchFamily="34" charset="0"/>
                <a:cs typeface="Arial" panose="020B0604020202020204" pitchFamily="34" charset="0"/>
              </a:rPr>
              <a:t>P</a:t>
            </a:r>
            <a:r>
              <a:rPr lang="en-US" sz="3200" b="1" dirty="0">
                <a:solidFill>
                  <a:srgbClr val="7030A0"/>
                </a:solidFill>
                <a:latin typeface="Arial" panose="020B0604020202020204" pitchFamily="34" charset="0"/>
                <a:cs typeface="Arial" panose="020B0604020202020204" pitchFamily="34" charset="0"/>
              </a:rPr>
              <a:t>E?</a:t>
            </a:r>
          </a:p>
        </p:txBody>
      </p:sp>
    </p:spTree>
    <p:extLst>
      <p:ext uri="{BB962C8B-B14F-4D97-AF65-F5344CB8AC3E}">
        <p14:creationId xmlns:p14="http://schemas.microsoft.com/office/powerpoint/2010/main" val="165288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A “Pursued Era” by China</a:t>
            </a:r>
          </a:p>
        </p:txBody>
      </p:sp>
      <p:pic>
        <p:nvPicPr>
          <p:cNvPr id="7" name="Content Placeholder 6" descr="A graph of a graph showing the number of countries/regions&#10;&#10;Description automatically generated with medium confidence">
            <a:extLst>
              <a:ext uri="{FF2B5EF4-FFF2-40B4-BE49-F238E27FC236}">
                <a16:creationId xmlns:a16="http://schemas.microsoft.com/office/drawing/2014/main" id="{8BFCB64C-4ECC-FE09-2327-A324ADCAD8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9646" y="1430253"/>
            <a:ext cx="6734298" cy="4484816"/>
          </a:xfrm>
        </p:spPr>
      </p:pic>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14</a:t>
            </a:fld>
            <a:endParaRPr lang="en-US"/>
          </a:p>
        </p:txBody>
      </p:sp>
      <p:sp>
        <p:nvSpPr>
          <p:cNvPr id="9" name="TextBox 8">
            <a:extLst>
              <a:ext uri="{FF2B5EF4-FFF2-40B4-BE49-F238E27FC236}">
                <a16:creationId xmlns:a16="http://schemas.microsoft.com/office/drawing/2014/main" id="{081111EA-702C-2E7A-7769-F88478AEDFCC}"/>
              </a:ext>
            </a:extLst>
          </p:cNvPr>
          <p:cNvSpPr txBox="1"/>
          <p:nvPr/>
        </p:nvSpPr>
        <p:spPr>
          <a:xfrm>
            <a:off x="999646" y="5846013"/>
            <a:ext cx="2778133" cy="369332"/>
          </a:xfrm>
          <a:prstGeom prst="rect">
            <a:avLst/>
          </a:prstGeom>
          <a:noFill/>
        </p:spPr>
        <p:txBody>
          <a:bodyPr wrap="none" rtlCol="0">
            <a:spAutoFit/>
          </a:bodyPr>
          <a:lstStyle/>
          <a:p>
            <a:r>
              <a:rPr lang="en-US" dirty="0"/>
              <a:t>Source: Ma and Ning (2024)</a:t>
            </a:r>
          </a:p>
        </p:txBody>
      </p:sp>
      <p:sp>
        <p:nvSpPr>
          <p:cNvPr id="10" name="TextBox 9">
            <a:extLst>
              <a:ext uri="{FF2B5EF4-FFF2-40B4-BE49-F238E27FC236}">
                <a16:creationId xmlns:a16="http://schemas.microsoft.com/office/drawing/2014/main" id="{15CB38D5-66CF-75C5-D6C7-BAB7227F93B7}"/>
              </a:ext>
            </a:extLst>
          </p:cNvPr>
          <p:cNvSpPr txBox="1"/>
          <p:nvPr/>
        </p:nvSpPr>
        <p:spPr>
          <a:xfrm>
            <a:off x="1666430" y="577695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427207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A “Pursued Era” by China</a:t>
            </a: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15</a:t>
            </a:fld>
            <a:endParaRPr lang="en-US"/>
          </a:p>
        </p:txBody>
      </p:sp>
      <p:sp>
        <p:nvSpPr>
          <p:cNvPr id="10" name="TextBox 9">
            <a:extLst>
              <a:ext uri="{FF2B5EF4-FFF2-40B4-BE49-F238E27FC236}">
                <a16:creationId xmlns:a16="http://schemas.microsoft.com/office/drawing/2014/main" id="{15CB38D5-66CF-75C5-D6C7-BAB7227F93B7}"/>
              </a:ext>
            </a:extLst>
          </p:cNvPr>
          <p:cNvSpPr txBox="1"/>
          <p:nvPr/>
        </p:nvSpPr>
        <p:spPr>
          <a:xfrm>
            <a:off x="1666430" y="5776957"/>
            <a:ext cx="184731" cy="369332"/>
          </a:xfrm>
          <a:prstGeom prst="rect">
            <a:avLst/>
          </a:prstGeom>
          <a:noFill/>
        </p:spPr>
        <p:txBody>
          <a:bodyPr wrap="none" rtlCol="0">
            <a:spAutoFit/>
          </a:bodyPr>
          <a:lstStyle/>
          <a:p>
            <a:endParaRPr lang="en-US" dirty="0"/>
          </a:p>
        </p:txBody>
      </p:sp>
      <p:sp>
        <p:nvSpPr>
          <p:cNvPr id="11" name="Content Placeholder 2">
            <a:extLst>
              <a:ext uri="{FF2B5EF4-FFF2-40B4-BE49-F238E27FC236}">
                <a16:creationId xmlns:a16="http://schemas.microsoft.com/office/drawing/2014/main" id="{B802F467-B8BF-2824-B75A-CC99D80F7E29}"/>
              </a:ext>
            </a:extLst>
          </p:cNvPr>
          <p:cNvSpPr txBox="1">
            <a:spLocks/>
          </p:cNvSpPr>
          <p:nvPr/>
        </p:nvSpPr>
        <p:spPr>
          <a:xfrm>
            <a:off x="201975" y="1620232"/>
            <a:ext cx="8740050" cy="4872639"/>
          </a:xfrm>
          <a:prstGeom prst="rect">
            <a:avLst/>
          </a:prstGeom>
        </p:spPr>
        <p:txBody>
          <a:bodyPr vert="horz" lIns="91440" tIns="45720" rIns="91440" bIns="45720" rtlCol="0" anchor="ctr">
            <a:noAutofit/>
          </a:bodyPr>
          <a:lstStyle>
            <a:lvl1pPr marL="171450" indent="-171450" algn="l" defTabSz="685800" rtl="0" eaLnBrk="1" latinLnBrk="0" hangingPunct="1">
              <a:lnSpc>
                <a:spcPct val="150000"/>
              </a:lnSpc>
              <a:spcBef>
                <a:spcPts val="750"/>
              </a:spcBef>
              <a:buFont typeface="Arial" panose="020B0604020202020204" pitchFamily="34" charset="0"/>
              <a:buChar char="•"/>
              <a:defRPr sz="2800" kern="1200">
                <a:solidFill>
                  <a:schemeClr val="tx1"/>
                </a:solidFill>
                <a:latin typeface="+mn-lt"/>
                <a:ea typeface="+mn-ea"/>
                <a:cs typeface="+mn-cs"/>
              </a:defRPr>
            </a:lvl1pPr>
            <a:lvl2pPr marL="514350" indent="-171450" algn="l" defTabSz="685800" rtl="0" eaLnBrk="1" latinLnBrk="0" hangingPunct="1">
              <a:lnSpc>
                <a:spcPct val="15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150000"/>
              </a:lnSpc>
              <a:spcBef>
                <a:spcPts val="375"/>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lnSpc>
                <a:spcPct val="150000"/>
              </a:lnSpc>
              <a:spcBef>
                <a:spcPts val="375"/>
              </a:spcBef>
              <a:buFont typeface="Arial" panose="020B0604020202020204" pitchFamily="34" charset="0"/>
              <a:buChar char="•"/>
              <a:defRPr sz="1600" kern="1200">
                <a:solidFill>
                  <a:schemeClr val="tx1"/>
                </a:solidFill>
                <a:latin typeface="+mn-lt"/>
                <a:ea typeface="+mn-ea"/>
                <a:cs typeface="+mn-cs"/>
              </a:defRPr>
            </a:lvl4pPr>
            <a:lvl5pPr marL="1543050" indent="-171450" algn="l" defTabSz="685800" rtl="0" eaLnBrk="1" latinLnBrk="0" hangingPunct="1">
              <a:lnSpc>
                <a:spcPct val="150000"/>
              </a:lnSpc>
              <a:spcBef>
                <a:spcPts val="375"/>
              </a:spcBef>
              <a:buFont typeface="Arial" panose="020B0604020202020204" pitchFamily="34" charset="0"/>
              <a:buChar char="•"/>
              <a:defRPr sz="16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800" dirty="0">
                <a:latin typeface="Arial" panose="020B0604020202020204" pitchFamily="34" charset="0"/>
                <a:cs typeface="Arial" panose="020B0604020202020204" pitchFamily="34" charset="0"/>
              </a:rPr>
              <a:t>Ma and Ning (2024): The production of </a:t>
            </a:r>
            <a:r>
              <a:rPr lang="en-US" sz="1800" u="sng" dirty="0">
                <a:latin typeface="Arial" panose="020B0604020202020204" pitchFamily="34" charset="0"/>
                <a:cs typeface="Arial" panose="020B0604020202020204" pitchFamily="34" charset="0"/>
              </a:rPr>
              <a:t>labor-intensive products</a:t>
            </a:r>
            <a:r>
              <a:rPr lang="en-US" sz="1800" dirty="0">
                <a:latin typeface="Arial" panose="020B0604020202020204" pitchFamily="34" charset="0"/>
                <a:cs typeface="Arial" panose="020B0604020202020204" pitchFamily="34" charset="0"/>
              </a:rPr>
              <a:t> from the US, Europe, Japan, and South Korea was transferred to the Chinese mainland due to their rising labor costs, while their comparative advantages in </a:t>
            </a:r>
            <a:r>
              <a:rPr lang="en-US" sz="1800" u="sng" dirty="0">
                <a:latin typeface="Arial" panose="020B0604020202020204" pitchFamily="34" charset="0"/>
                <a:cs typeface="Arial" panose="020B0604020202020204" pitchFamily="34" charset="0"/>
              </a:rPr>
              <a:t>capital-intensive and even technology-intensive</a:t>
            </a:r>
            <a:r>
              <a:rPr lang="en-US" sz="1800" dirty="0">
                <a:latin typeface="Arial" panose="020B0604020202020204" pitchFamily="34" charset="0"/>
                <a:cs typeface="Arial" panose="020B0604020202020204" pitchFamily="34" charset="0"/>
              </a:rPr>
              <a:t> manufacturing industries were gradually lost due to the free flow of capital and technology.</a:t>
            </a:r>
          </a:p>
          <a:p>
            <a:r>
              <a:rPr lang="en-US" sz="1800" dirty="0">
                <a:latin typeface="Arial" panose="020B0604020202020204" pitchFamily="34" charset="0"/>
                <a:cs typeface="Arial" panose="020B0604020202020204" pitchFamily="34" charset="0"/>
              </a:rPr>
              <a:t>For products in which the </a:t>
            </a:r>
            <a:r>
              <a:rPr lang="en-US" sz="1800" u="sng" dirty="0">
                <a:latin typeface="Arial" panose="020B0604020202020204" pitchFamily="34" charset="0"/>
                <a:cs typeface="Arial" panose="020B0604020202020204" pitchFamily="34" charset="0"/>
              </a:rPr>
              <a:t>share of the US in world exports</a:t>
            </a:r>
            <a:r>
              <a:rPr lang="en-US" sz="1800" dirty="0">
                <a:latin typeface="Arial" panose="020B0604020202020204" pitchFamily="34" charset="0"/>
                <a:cs typeface="Arial" panose="020B0604020202020204" pitchFamily="34" charset="0"/>
              </a:rPr>
              <a:t> decreased, the share of China increased.</a:t>
            </a:r>
          </a:p>
          <a:p>
            <a:r>
              <a:rPr lang="en-US" sz="1800" dirty="0">
                <a:latin typeface="Arial" panose="020B0604020202020204" pitchFamily="34" charset="0"/>
                <a:cs typeface="Arial" panose="020B0604020202020204" pitchFamily="34" charset="0"/>
              </a:rPr>
              <a:t>Revealed comparative advantages (RCA) of China's export had been improved in 2000–2017 in the HS-4 products in which the US used to have revealed comparative advantages.</a:t>
            </a:r>
          </a:p>
        </p:txBody>
      </p:sp>
    </p:spTree>
    <p:extLst>
      <p:ext uri="{BB962C8B-B14F-4D97-AF65-F5344CB8AC3E}">
        <p14:creationId xmlns:p14="http://schemas.microsoft.com/office/powerpoint/2010/main" val="12648367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a:xfrm>
            <a:off x="628649" y="365128"/>
            <a:ext cx="8192077" cy="1325563"/>
          </a:xfrm>
        </p:spPr>
        <p:txBody>
          <a:bodyPr/>
          <a:lstStyle/>
          <a:p>
            <a:r>
              <a:rPr lang="en-US" altLang="zh-CN" dirty="0">
                <a:latin typeface="Arial" panose="020B0604020202020204" pitchFamily="34" charset="0"/>
                <a:cs typeface="Arial" panose="020B0604020202020204" pitchFamily="34" charset="0"/>
              </a:rPr>
              <a:t>China-US Trade War Product Structure</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4117848-AA85-0632-9913-4950C872B088}"/>
              </a:ext>
            </a:extLst>
          </p:cNvPr>
          <p:cNvSpPr>
            <a:spLocks noGrp="1"/>
          </p:cNvSpPr>
          <p:nvPr>
            <p:ph idx="1"/>
          </p:nvPr>
        </p:nvSpPr>
        <p:spPr/>
        <p:txBody>
          <a:bodyPr>
            <a:normAutofit fontScale="92500" lnSpcReduction="10000"/>
          </a:bodyPr>
          <a:lstStyle/>
          <a:p>
            <a:pPr lvl="1"/>
            <a:r>
              <a:rPr lang="en-US" altLang="zh-CN" dirty="0">
                <a:latin typeface="Arial" panose="020B0604020202020204" pitchFamily="34" charset="0"/>
                <a:cs typeface="Arial" panose="020B0604020202020204" pitchFamily="34" charset="0"/>
              </a:rPr>
              <a:t>The “301 tariffs” imposed by the US initially focused on industries related to China’s </a:t>
            </a:r>
            <a:r>
              <a:rPr lang="en-US" altLang="zh-CN" u="sng" dirty="0">
                <a:latin typeface="Arial" panose="020B0604020202020204" pitchFamily="34" charset="0"/>
                <a:cs typeface="Arial" panose="020B0604020202020204" pitchFamily="34" charset="0"/>
              </a:rPr>
              <a:t>“Made in China 2025”</a:t>
            </a:r>
            <a:r>
              <a:rPr lang="en-US" altLang="zh-CN" dirty="0">
                <a:latin typeface="Arial" panose="020B0604020202020204" pitchFamily="34" charset="0"/>
                <a:cs typeface="Arial" panose="020B0604020202020204" pitchFamily="34" charset="0"/>
              </a:rPr>
              <a:t> initiative, such as aerospace, information technology, and auto parts. </a:t>
            </a:r>
          </a:p>
          <a:p>
            <a:pPr lvl="1"/>
            <a:r>
              <a:rPr lang="en-US" altLang="zh-CN" dirty="0">
                <a:latin typeface="Arial" panose="020B0604020202020204" pitchFamily="34" charset="0"/>
                <a:cs typeface="Arial" panose="020B0604020202020204" pitchFamily="34" charset="0"/>
              </a:rPr>
              <a:t>Over time, they expanded to cover more industries, including </a:t>
            </a:r>
            <a:r>
              <a:rPr lang="en-US" altLang="zh-CN" u="sng" dirty="0">
                <a:latin typeface="Arial" panose="020B0604020202020204" pitchFamily="34" charset="0"/>
                <a:cs typeface="Arial" panose="020B0604020202020204" pitchFamily="34" charset="0"/>
              </a:rPr>
              <a:t>not only high-tech products but also mid- to low-end</a:t>
            </a:r>
            <a:r>
              <a:rPr lang="en-US" altLang="zh-CN" dirty="0">
                <a:latin typeface="Arial" panose="020B0604020202020204" pitchFamily="34" charset="0"/>
                <a:cs typeface="Arial" panose="020B0604020202020204" pitchFamily="34" charset="0"/>
              </a:rPr>
              <a:t> manufacturing sectors like textiles, apparel, plastics, and rubber.</a:t>
            </a:r>
            <a:br>
              <a:rPr lang="zh-CN" altLang="en-US" dirty="0">
                <a:latin typeface="Arial" panose="020B0604020202020204" pitchFamily="34" charset="0"/>
                <a:cs typeface="Arial" panose="020B0604020202020204" pitchFamily="34" charset="0"/>
              </a:rPr>
            </a:br>
            <a:endParaRPr lang="zh-CN" altLang="en-US" dirty="0">
              <a:latin typeface="Arial" panose="020B0604020202020204" pitchFamily="34" charset="0"/>
              <a:cs typeface="Arial" panose="020B0604020202020204" pitchFamily="34" charset="0"/>
            </a:endParaRPr>
          </a:p>
          <a:p>
            <a:pPr lvl="1"/>
            <a:endParaRPr lang="zh-CN" altLang="en-US"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16</a:t>
            </a:fld>
            <a:endParaRPr lang="en-US"/>
          </a:p>
        </p:txBody>
      </p:sp>
    </p:spTree>
    <p:extLst>
      <p:ext uri="{BB962C8B-B14F-4D97-AF65-F5344CB8AC3E}">
        <p14:creationId xmlns:p14="http://schemas.microsoft.com/office/powerpoint/2010/main" val="1595539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a:xfrm>
            <a:off x="628650" y="197388"/>
            <a:ext cx="7886700" cy="1325563"/>
          </a:xfrm>
        </p:spPr>
        <p:txBody>
          <a:bodyPr/>
          <a:lstStyle/>
          <a:p>
            <a:r>
              <a:rPr lang="en-US" altLang="zh-CN" dirty="0">
                <a:latin typeface="Arial" panose="020B0604020202020204" pitchFamily="34" charset="0"/>
                <a:cs typeface="Arial" panose="020B0604020202020204" pitchFamily="34" charset="0"/>
              </a:rPr>
              <a:t>Tech Competition</a:t>
            </a:r>
            <a:endParaRPr lang="en-US"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17</a:t>
            </a:fld>
            <a:endParaRPr lang="en-US"/>
          </a:p>
        </p:txBody>
      </p:sp>
      <p:graphicFrame>
        <p:nvGraphicFramePr>
          <p:cNvPr id="6" name="表格 3">
            <a:extLst>
              <a:ext uri="{FF2B5EF4-FFF2-40B4-BE49-F238E27FC236}">
                <a16:creationId xmlns:a16="http://schemas.microsoft.com/office/drawing/2014/main" id="{831E6934-E25D-3E3E-3BBE-A85E2C4B8B80}"/>
              </a:ext>
            </a:extLst>
          </p:cNvPr>
          <p:cNvGraphicFramePr>
            <a:graphicFrameLocks noGrp="1"/>
          </p:cNvGraphicFramePr>
          <p:nvPr>
            <p:ph idx="1"/>
            <p:custDataLst>
              <p:tags r:id="rId1"/>
            </p:custDataLst>
            <p:extLst>
              <p:ext uri="{D42A27DB-BD31-4B8C-83A1-F6EECF244321}">
                <p14:modId xmlns:p14="http://schemas.microsoft.com/office/powerpoint/2010/main" val="3114317548"/>
              </p:ext>
            </p:extLst>
          </p:nvPr>
        </p:nvGraphicFramePr>
        <p:xfrm>
          <a:off x="353496" y="1206997"/>
          <a:ext cx="8275776" cy="5007673"/>
        </p:xfrm>
        <a:graphic>
          <a:graphicData uri="http://schemas.openxmlformats.org/drawingml/2006/table">
            <a:tbl>
              <a:tblPr firstRow="1" firstCol="1" bandRow="1">
                <a:tableStyleId>{5C22544A-7EE6-4342-B048-85BDC9FD1C3A}</a:tableStyleId>
              </a:tblPr>
              <a:tblGrid>
                <a:gridCol w="2068944">
                  <a:extLst>
                    <a:ext uri="{9D8B030D-6E8A-4147-A177-3AD203B41FA5}">
                      <a16:colId xmlns:a16="http://schemas.microsoft.com/office/drawing/2014/main" val="20000"/>
                    </a:ext>
                  </a:extLst>
                </a:gridCol>
                <a:gridCol w="2068944">
                  <a:extLst>
                    <a:ext uri="{9D8B030D-6E8A-4147-A177-3AD203B41FA5}">
                      <a16:colId xmlns:a16="http://schemas.microsoft.com/office/drawing/2014/main" val="20002"/>
                    </a:ext>
                  </a:extLst>
                </a:gridCol>
                <a:gridCol w="2068944">
                  <a:extLst>
                    <a:ext uri="{9D8B030D-6E8A-4147-A177-3AD203B41FA5}">
                      <a16:colId xmlns:a16="http://schemas.microsoft.com/office/drawing/2014/main" val="20003"/>
                    </a:ext>
                  </a:extLst>
                </a:gridCol>
                <a:gridCol w="2068944">
                  <a:extLst>
                    <a:ext uri="{9D8B030D-6E8A-4147-A177-3AD203B41FA5}">
                      <a16:colId xmlns:a16="http://schemas.microsoft.com/office/drawing/2014/main" val="20004"/>
                    </a:ext>
                  </a:extLst>
                </a:gridCol>
              </a:tblGrid>
              <a:tr h="192157">
                <a:tc>
                  <a:txBody>
                    <a:bodyPr/>
                    <a:lstStyle/>
                    <a:p>
                      <a:pPr indent="0" algn="ctr">
                        <a:lnSpc>
                          <a:spcPct val="150000"/>
                        </a:lnSpc>
                      </a:pPr>
                      <a:r>
                        <a:rPr lang="en-US" sz="1050" b="0" kern="0" dirty="0">
                          <a:effectLst/>
                          <a:latin typeface="Arial" panose="020B0604020202020204" pitchFamily="34" charset="0"/>
                          <a:ea typeface="宋体" panose="02010600030101010101" pitchFamily="2" charset="-122"/>
                          <a:cs typeface="Arial" panose="020B0604020202020204" pitchFamily="34" charset="0"/>
                        </a:rPr>
                        <a:t>Policy Tools</a:t>
                      </a:r>
                      <a:endParaRPr lang="zh-CN" sz="105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1050" b="0" kern="0" dirty="0">
                          <a:effectLst/>
                          <a:latin typeface="Arial" panose="020B0604020202020204" pitchFamily="34" charset="0"/>
                          <a:ea typeface="宋体" panose="02010600030101010101" pitchFamily="2" charset="-122"/>
                          <a:cs typeface="Arial" panose="020B0604020202020204" pitchFamily="34" charset="0"/>
                        </a:rPr>
                        <a:t>Legal Basis</a:t>
                      </a:r>
                      <a:endParaRPr lang="zh-CN" sz="105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1050" b="0" kern="0" dirty="0">
                          <a:effectLst/>
                          <a:latin typeface="Arial" panose="020B0604020202020204" pitchFamily="34" charset="0"/>
                          <a:ea typeface="宋体" panose="02010600030101010101" pitchFamily="2" charset="-122"/>
                          <a:cs typeface="Arial" panose="020B0604020202020204" pitchFamily="34" charset="0"/>
                        </a:rPr>
                        <a:t>Implementation</a:t>
                      </a:r>
                      <a:endParaRPr lang="zh-CN" sz="105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1050" b="0" kern="0" dirty="0">
                          <a:effectLst/>
                          <a:latin typeface="Arial" panose="020B0604020202020204" pitchFamily="34" charset="0"/>
                          <a:ea typeface="宋体" panose="02010600030101010101" pitchFamily="2" charset="-122"/>
                          <a:cs typeface="Arial" panose="020B0604020202020204" pitchFamily="34" charset="0"/>
                        </a:rPr>
                        <a:t>Announcing Time</a:t>
                      </a:r>
                      <a:endParaRPr lang="zh-CN" sz="105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0000"/>
                  </a:ext>
                </a:extLst>
              </a:tr>
              <a:tr h="671366">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Entity List</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Export Administration Regulations (EAR) (US) Part 744</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The US has included more than 611 organizations, enterprises, and individuals to the Entity List</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2018.8</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0001"/>
                  </a:ext>
                </a:extLst>
              </a:tr>
              <a:tr h="833061">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Government Intervention</a:t>
                      </a:r>
                      <a:r>
                        <a:rPr lang="zh-CN" altLang="en-US" sz="900" b="0" kern="0" dirty="0">
                          <a:effectLst/>
                          <a:latin typeface="Arial" panose="020B0604020202020204" pitchFamily="34" charset="0"/>
                          <a:ea typeface="宋体" panose="02010600030101010101" pitchFamily="2" charset="-122"/>
                          <a:cs typeface="Arial" panose="020B0604020202020204" pitchFamily="34" charset="0"/>
                        </a:rPr>
                        <a:t> </a:t>
                      </a:r>
                      <a:r>
                        <a:rPr lang="en-US" altLang="zh-CN" sz="900" b="0" kern="0" dirty="0">
                          <a:effectLst/>
                          <a:latin typeface="Arial" panose="020B0604020202020204" pitchFamily="34" charset="0"/>
                          <a:ea typeface="宋体" panose="02010600030101010101" pitchFamily="2" charset="-122"/>
                          <a:cs typeface="Arial" panose="020B0604020202020204" pitchFamily="34" charset="0"/>
                        </a:rPr>
                        <a:t>in Business</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2020 National Export Control Law and relevant laws</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Prohibits the </a:t>
                      </a:r>
                      <a:r>
                        <a:rPr lang="en-US" altLang="zh-CN" sz="900" b="0" kern="0" dirty="0">
                          <a:effectLst/>
                          <a:latin typeface="Arial" panose="020B0604020202020204" pitchFamily="34" charset="0"/>
                          <a:ea typeface="宋体" panose="02010600030101010101" pitchFamily="2" charset="-122"/>
                          <a:cs typeface="Arial" panose="020B0604020202020204" pitchFamily="34" charset="0"/>
                        </a:rPr>
                        <a:t>sales</a:t>
                      </a:r>
                      <a:r>
                        <a:rPr lang="en-US" sz="900" b="0" kern="0" dirty="0">
                          <a:effectLst/>
                          <a:latin typeface="Arial" panose="020B0604020202020204" pitchFamily="34" charset="0"/>
                          <a:ea typeface="宋体" panose="02010600030101010101" pitchFamily="2" charset="-122"/>
                          <a:cs typeface="Arial" panose="020B0604020202020204" pitchFamily="34" charset="0"/>
                        </a:rPr>
                        <a:t> of products </a:t>
                      </a:r>
                      <a:r>
                        <a:rPr lang="en-US" altLang="zh-CN" sz="900" b="0" kern="0" dirty="0">
                          <a:effectLst/>
                          <a:latin typeface="Arial" panose="020B0604020202020204" pitchFamily="34" charset="0"/>
                          <a:ea typeface="宋体" panose="02010600030101010101" pitchFamily="2" charset="-122"/>
                          <a:cs typeface="Arial" panose="020B0604020202020204" pitchFamily="34" charset="0"/>
                        </a:rPr>
                        <a:t>by</a:t>
                      </a:r>
                      <a:r>
                        <a:rPr lang="en-US" sz="900" b="0" kern="0" dirty="0">
                          <a:effectLst/>
                          <a:latin typeface="Arial" panose="020B0604020202020204" pitchFamily="34" charset="0"/>
                          <a:ea typeface="宋体" panose="02010600030101010101" pitchFamily="2" charset="-122"/>
                          <a:cs typeface="Arial" panose="020B0604020202020204" pitchFamily="34" charset="0"/>
                        </a:rPr>
                        <a:t> Huawei, China Mobile, BYD, ZTE, and other companies related to national security concerns</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2018.7</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0002"/>
                  </a:ext>
                </a:extLst>
              </a:tr>
              <a:tr h="616334">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Coordinate with Allies to Decouple with China</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National Defense Production Act</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Requires ally businesses to cease supplying certain products to Chinese companies like Huawei</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altLang="zh-CN" sz="900" b="0" kern="0" dirty="0">
                          <a:effectLst/>
                          <a:latin typeface="Arial" panose="020B0604020202020204" pitchFamily="34" charset="0"/>
                          <a:ea typeface="宋体" panose="02010600030101010101" pitchFamily="2" charset="-122"/>
                          <a:cs typeface="Arial" panose="020B0604020202020204" pitchFamily="34" charset="0"/>
                        </a:rPr>
                        <a:t>2020.9</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0003"/>
                  </a:ext>
                </a:extLst>
              </a:tr>
              <a:tr h="833061">
                <a:tc>
                  <a:txBody>
                    <a:bodyPr/>
                    <a:lstStyle/>
                    <a:p>
                      <a:pPr indent="0" algn="ctr">
                        <a:lnSpc>
                          <a:spcPct val="150000"/>
                        </a:lnSpc>
                      </a:pPr>
                      <a:r>
                        <a:rPr lang="en-US" altLang="zh-CN" sz="900" b="0" kern="0" dirty="0">
                          <a:effectLst/>
                          <a:latin typeface="Arial" panose="020B0604020202020204" pitchFamily="34" charset="0"/>
                          <a:ea typeface="宋体" panose="02010600030101010101" pitchFamily="2" charset="-122"/>
                          <a:cs typeface="Arial" panose="020B0604020202020204" pitchFamily="34" charset="0"/>
                        </a:rPr>
                        <a:t>“Poison Pill”</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altLang="zh-CN" sz="900" b="0" kern="0" dirty="0">
                          <a:effectLst/>
                          <a:latin typeface="Arial" panose="020B0604020202020204" pitchFamily="34" charset="0"/>
                          <a:ea typeface="宋体" panose="02010600030101010101" pitchFamily="2" charset="-122"/>
                          <a:cs typeface="Arial" panose="020B0604020202020204" pitchFamily="34" charset="0"/>
                        </a:rPr>
                        <a:t>2022 Chips and Science Act and 2022 Inflation Reduction Act</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altLang="zh-CN" sz="900" b="0" kern="0" dirty="0">
                          <a:effectLst/>
                          <a:latin typeface="Arial" panose="020B0604020202020204" pitchFamily="34" charset="0"/>
                          <a:ea typeface="宋体" panose="02010600030101010101" pitchFamily="2" charset="-122"/>
                          <a:cs typeface="Arial" panose="020B0604020202020204" pitchFamily="34" charset="0"/>
                        </a:rPr>
                        <a:t>Multinational enterprises that enjoy subsidies under relevant US legislation are prohibited from investing in China.</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2022.8</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0004"/>
                  </a:ext>
                </a:extLst>
              </a:tr>
              <a:tr h="616334">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Technology Blockade</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Establishes a “Next G” alliance to research 6G technology, restricte</a:t>
                      </a:r>
                      <a:r>
                        <a:rPr lang="en-US" altLang="zh-CN" sz="900" b="0" kern="0" dirty="0">
                          <a:effectLst/>
                          <a:latin typeface="Arial" panose="020B0604020202020204" pitchFamily="34" charset="0"/>
                          <a:ea typeface="宋体" panose="02010600030101010101" pitchFamily="2" charset="-122"/>
                          <a:cs typeface="Arial" panose="020B0604020202020204" pitchFamily="34" charset="0"/>
                        </a:rPr>
                        <a:t>d to China</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altLang="zh-CN" sz="900" b="0" kern="0" dirty="0">
                          <a:effectLst/>
                          <a:latin typeface="Arial" panose="020B0604020202020204" pitchFamily="34" charset="0"/>
                          <a:ea typeface="宋体" panose="02010600030101010101" pitchFamily="2" charset="-122"/>
                          <a:cs typeface="Arial" panose="020B0604020202020204" pitchFamily="34" charset="0"/>
                        </a:rPr>
                        <a:t>2021.10</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0005"/>
                  </a:ext>
                </a:extLst>
              </a:tr>
              <a:tr h="616334">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Technology Exchange Restriction</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altLang="zh-CN" sz="900" b="0" kern="100" dirty="0">
                          <a:effectLst/>
                          <a:latin typeface="Arial" panose="020B0604020202020204" pitchFamily="34" charset="0"/>
                          <a:ea typeface="宋体" panose="02010600030101010101" pitchFamily="2" charset="-122"/>
                          <a:cs typeface="Arial" panose="020B0604020202020204" pitchFamily="34" charset="0"/>
                        </a:rPr>
                        <a:t>Foreign Investment Risk Review Modernization Act and relevant announcements</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Prohibits Chinese investment in US enterprises, and restricts exchanges of Chinese technical personnel</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tc>
                  <a:txBody>
                    <a:bodyPr/>
                    <a:lstStyle/>
                    <a:p>
                      <a:pPr indent="0" algn="ctr">
                        <a:lnSpc>
                          <a:spcPct val="150000"/>
                        </a:lnSpc>
                      </a:pPr>
                      <a:r>
                        <a:rPr lang="en-US" sz="900" b="0" kern="0" dirty="0">
                          <a:effectLst/>
                          <a:latin typeface="Arial" panose="020B0604020202020204" pitchFamily="34" charset="0"/>
                          <a:ea typeface="宋体" panose="02010600030101010101" pitchFamily="2" charset="-122"/>
                          <a:cs typeface="Arial" panose="020B0604020202020204" pitchFamily="34" charset="0"/>
                        </a:rPr>
                        <a:t>2018.11</a:t>
                      </a:r>
                      <a:endParaRPr lang="zh-CN" sz="900" b="0" kern="100" dirty="0">
                        <a:effectLst/>
                        <a:latin typeface="Arial" panose="020B0604020202020204" pitchFamily="34" charset="0"/>
                        <a:ea typeface="宋体"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0006"/>
                  </a:ext>
                </a:extLst>
              </a:tr>
              <a:tr h="586555">
                <a:tc>
                  <a:txBody>
                    <a:bodyPr/>
                    <a:lstStyle/>
                    <a:p>
                      <a:pPr marL="0" indent="0" algn="ctr" defTabSz="457200" rtl="0" eaLnBrk="1" latinLnBrk="0" hangingPunct="1">
                        <a:lnSpc>
                          <a:spcPct val="150000"/>
                        </a:lnSpc>
                        <a:spcAft>
                          <a:spcPts val="600"/>
                        </a:spcAft>
                      </a:pPr>
                      <a:r>
                        <a:rPr lang="en-US" altLang="zh-CN" sz="900" b="0" kern="0" dirty="0">
                          <a:solidFill>
                            <a:schemeClr val="lt1"/>
                          </a:solidFill>
                          <a:effectLst/>
                          <a:latin typeface="Arial" panose="020B0604020202020204" pitchFamily="34" charset="0"/>
                          <a:ea typeface="宋体" panose="02010600030101010101" pitchFamily="2" charset="-122"/>
                          <a:cs typeface="Arial" panose="020B0604020202020204" pitchFamily="34" charset="0"/>
                        </a:rPr>
                        <a:t>Investment Ban</a:t>
                      </a:r>
                      <a:endParaRPr lang="zh-CN" altLang="en-US" sz="900" b="0" kern="0" dirty="0">
                        <a:solidFill>
                          <a:schemeClr val="lt1"/>
                        </a:solidFill>
                        <a:effectLst/>
                        <a:latin typeface="Arial" panose="020B0604020202020204" pitchFamily="34" charset="0"/>
                        <a:ea typeface="宋体" panose="02010600030101010101" pitchFamily="2" charset="-122"/>
                        <a:cs typeface="Arial" panose="020B0604020202020204" pitchFamily="34" charset="0"/>
                      </a:endParaRPr>
                    </a:p>
                  </a:txBody>
                  <a:tcPr marL="9525" marR="9525" marT="9525" marB="9525" anchor="ctr"/>
                </a:tc>
                <a:tc>
                  <a:txBody>
                    <a:bodyPr/>
                    <a:lstStyle/>
                    <a:p>
                      <a:pPr marL="0" indent="0" algn="ctr" defTabSz="457200" rtl="0" eaLnBrk="1" latinLnBrk="0" hangingPunct="1">
                        <a:lnSpc>
                          <a:spcPct val="150000"/>
                        </a:lnSpc>
                        <a:spcAft>
                          <a:spcPts val="600"/>
                        </a:spcAft>
                      </a:pPr>
                      <a:r>
                        <a:rPr lang="en-US" altLang="zh-CN" sz="900" b="0" kern="0" dirty="0">
                          <a:solidFill>
                            <a:schemeClr val="tx1"/>
                          </a:solidFill>
                          <a:effectLst/>
                          <a:latin typeface="Arial" panose="020B0604020202020204" pitchFamily="34" charset="0"/>
                          <a:ea typeface="宋体" panose="02010600030101010101" pitchFamily="2" charset="-122"/>
                          <a:cs typeface="Arial" panose="020B0604020202020204" pitchFamily="34" charset="0"/>
                        </a:rPr>
                        <a:t>National Emergency State</a:t>
                      </a:r>
                      <a:endParaRPr lang="zh-CN" altLang="en-US" sz="900" b="0" kern="0" dirty="0">
                        <a:solidFill>
                          <a:schemeClr val="tx1"/>
                        </a:solidFill>
                        <a:effectLst/>
                        <a:latin typeface="Arial" panose="020B0604020202020204" pitchFamily="34" charset="0"/>
                        <a:ea typeface="宋体" panose="02010600030101010101" pitchFamily="2" charset="-122"/>
                        <a:cs typeface="Arial" panose="020B0604020202020204" pitchFamily="34" charset="0"/>
                      </a:endParaRPr>
                    </a:p>
                  </a:txBody>
                  <a:tcPr marL="9525" marR="9525" marT="9525" marB="9525" anchor="ctr"/>
                </a:tc>
                <a:tc>
                  <a:txBody>
                    <a:bodyPr/>
                    <a:lstStyle/>
                    <a:p>
                      <a:pPr marL="0" indent="0" algn="ctr" defTabSz="457200" rtl="0" eaLnBrk="1" latinLnBrk="0" hangingPunct="1">
                        <a:lnSpc>
                          <a:spcPct val="150000"/>
                        </a:lnSpc>
                        <a:spcAft>
                          <a:spcPts val="600"/>
                        </a:spcAft>
                      </a:pPr>
                      <a:r>
                        <a:rPr lang="en-US" altLang="zh-CN" sz="900" b="0" kern="0" dirty="0">
                          <a:solidFill>
                            <a:schemeClr val="tx1"/>
                          </a:solidFill>
                          <a:effectLst/>
                          <a:latin typeface="Arial" panose="020B0604020202020204" pitchFamily="34" charset="0"/>
                          <a:ea typeface="宋体" panose="02010600030101010101" pitchFamily="2" charset="-122"/>
                          <a:cs typeface="Arial" panose="020B0604020202020204" pitchFamily="34" charset="0"/>
                        </a:rPr>
                        <a:t>Restricts investments in China and specific sectors under US and related control</a:t>
                      </a:r>
                      <a:endParaRPr lang="zh-CN" altLang="en-US" sz="900" b="0" kern="0" dirty="0">
                        <a:solidFill>
                          <a:schemeClr val="tx1"/>
                        </a:solidFill>
                        <a:effectLst/>
                        <a:latin typeface="Arial" panose="020B0604020202020204" pitchFamily="34" charset="0"/>
                        <a:ea typeface="宋体" panose="02010600030101010101" pitchFamily="2" charset="-122"/>
                        <a:cs typeface="Arial" panose="020B0604020202020204" pitchFamily="34" charset="0"/>
                      </a:endParaRPr>
                    </a:p>
                  </a:txBody>
                  <a:tcPr marL="9525" marR="9525" marT="9525" marB="9525" anchor="ctr"/>
                </a:tc>
                <a:tc>
                  <a:txBody>
                    <a:bodyPr/>
                    <a:lstStyle/>
                    <a:p>
                      <a:pPr marL="0" indent="0" algn="ctr" defTabSz="457200" rtl="0" eaLnBrk="1" latinLnBrk="0" hangingPunct="1">
                        <a:lnSpc>
                          <a:spcPct val="150000"/>
                        </a:lnSpc>
                        <a:spcAft>
                          <a:spcPts val="600"/>
                        </a:spcAft>
                      </a:pPr>
                      <a:r>
                        <a:rPr lang="en-US" altLang="zh-CN" sz="900" b="0" kern="0" dirty="0">
                          <a:solidFill>
                            <a:schemeClr val="tx1"/>
                          </a:solidFill>
                          <a:effectLst/>
                          <a:latin typeface="Arial" panose="020B0604020202020204" pitchFamily="34" charset="0"/>
                          <a:ea typeface="宋体" panose="02010600030101010101" pitchFamily="2" charset="-122"/>
                          <a:cs typeface="Arial" panose="020B0604020202020204" pitchFamily="34" charset="0"/>
                        </a:rPr>
                        <a:t>2023.8</a:t>
                      </a:r>
                      <a:endParaRPr lang="zh-CN" altLang="en-US" sz="900" b="0" kern="0" dirty="0">
                        <a:solidFill>
                          <a:schemeClr val="tx1"/>
                        </a:solidFill>
                        <a:effectLst/>
                        <a:latin typeface="Arial" panose="020B0604020202020204" pitchFamily="34" charset="0"/>
                        <a:ea typeface="宋体" panose="02010600030101010101" pitchFamily="2" charset="-122"/>
                        <a:cs typeface="Arial" panose="020B0604020202020204" pitchFamily="34" charset="0"/>
                      </a:endParaRPr>
                    </a:p>
                  </a:txBody>
                  <a:tcPr marL="9525" marR="9525" marT="9525" marB="9525" anchor="ct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4355756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a:xfrm>
            <a:off x="628649" y="365128"/>
            <a:ext cx="8216247" cy="1325563"/>
          </a:xfrm>
        </p:spPr>
        <p:txBody>
          <a:bodyPr/>
          <a:lstStyle/>
          <a:p>
            <a:r>
              <a:rPr lang="en-US" altLang="zh-CN" dirty="0">
                <a:latin typeface="Arial" panose="020B0604020202020204" pitchFamily="34" charset="0"/>
                <a:cs typeface="Arial" panose="020B0604020202020204" pitchFamily="34" charset="0"/>
              </a:rPr>
              <a:t>Core Technology, Supply Chain Safety</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4117848-AA85-0632-9913-4950C872B088}"/>
              </a:ext>
            </a:extLst>
          </p:cNvPr>
          <p:cNvSpPr>
            <a:spLocks noGrp="1"/>
          </p:cNvSpPr>
          <p:nvPr>
            <p:ph idx="1"/>
          </p:nvPr>
        </p:nvSpPr>
        <p:spPr>
          <a:xfrm>
            <a:off x="628648" y="1458155"/>
            <a:ext cx="8216247" cy="5034717"/>
          </a:xfrm>
        </p:spPr>
        <p:txBody>
          <a:bodyPr>
            <a:normAutofit fontScale="77500" lnSpcReduction="20000"/>
          </a:bodyPr>
          <a:lstStyle/>
          <a:p>
            <a:pPr lvl="1"/>
            <a:r>
              <a:rPr lang="en-US" altLang="zh-CN" dirty="0">
                <a:latin typeface="Arial" panose="020B0604020202020204" pitchFamily="34" charset="0"/>
                <a:cs typeface="Arial" panose="020B0604020202020204" pitchFamily="34" charset="0"/>
              </a:rPr>
              <a:t>On November 30, 2022, US Secretary of Commerce Gina M. Raimondo delivered a speech, highlighting that there are three types of technologies that will be particularly important in the next decade:</a:t>
            </a:r>
          </a:p>
          <a:p>
            <a:pPr lvl="2"/>
            <a:r>
              <a:rPr lang="en-US" altLang="zh-CN" dirty="0">
                <a:latin typeface="Arial" panose="020B0604020202020204" pitchFamily="34" charset="0"/>
                <a:cs typeface="Arial" panose="020B0604020202020204" pitchFamily="34" charset="0"/>
              </a:rPr>
              <a:t>Computing-related technologies, including microelectronics, quantum information systems, and artificial intelligence;</a:t>
            </a:r>
          </a:p>
          <a:p>
            <a:pPr lvl="2"/>
            <a:r>
              <a:rPr lang="en-US" altLang="zh-CN" dirty="0">
                <a:latin typeface="Arial" panose="020B0604020202020204" pitchFamily="34" charset="0"/>
                <a:cs typeface="Arial" panose="020B0604020202020204" pitchFamily="34" charset="0"/>
              </a:rPr>
              <a:t>Biotechnology and biomanufacturing;</a:t>
            </a:r>
          </a:p>
          <a:p>
            <a:pPr lvl="2"/>
            <a:r>
              <a:rPr lang="en-US" altLang="zh-CN" dirty="0">
                <a:latin typeface="Arial" panose="020B0604020202020204" pitchFamily="34" charset="0"/>
                <a:cs typeface="Arial" panose="020B0604020202020204" pitchFamily="34" charset="0"/>
              </a:rPr>
              <a:t>Clean energy technologies. “We will continue to take action to protect our advantage and maintain as large a lead as possible in these foundational technologies.”</a:t>
            </a:r>
          </a:p>
          <a:p>
            <a:pPr lvl="1"/>
            <a:r>
              <a:rPr lang="en-US" altLang="zh-CN" dirty="0">
                <a:latin typeface="Arial" panose="020B0604020202020204" pitchFamily="34" charset="0"/>
                <a:cs typeface="Arial" panose="020B0604020202020204" pitchFamily="34" charset="0"/>
              </a:rPr>
              <a:t>She emphasized the need to:</a:t>
            </a:r>
          </a:p>
          <a:p>
            <a:pPr lvl="2"/>
            <a:r>
              <a:rPr lang="en-US" altLang="zh-CN" u="sng" dirty="0">
                <a:latin typeface="Arial" panose="020B0604020202020204" pitchFamily="34" charset="0"/>
                <a:cs typeface="Arial" panose="020B0604020202020204" pitchFamily="34" charset="0"/>
              </a:rPr>
              <a:t>Protect US core technologies</a:t>
            </a:r>
            <a:r>
              <a:rPr lang="en-US" altLang="zh-CN" dirty="0">
                <a:latin typeface="Arial" panose="020B0604020202020204" pitchFamily="34" charset="0"/>
                <a:cs typeface="Arial" panose="020B0604020202020204" pitchFamily="34" charset="0"/>
              </a:rPr>
              <a:t> through strategically updated export control policies and investment screening frameworks.</a:t>
            </a:r>
          </a:p>
          <a:p>
            <a:pPr lvl="2"/>
            <a:r>
              <a:rPr lang="en-US" altLang="zh-CN" dirty="0">
                <a:latin typeface="Arial" panose="020B0604020202020204" pitchFamily="34" charset="0"/>
                <a:cs typeface="Arial" panose="020B0604020202020204" pitchFamily="34" charset="0"/>
              </a:rPr>
              <a:t>Reassess investments in key technological areas.</a:t>
            </a:r>
          </a:p>
          <a:p>
            <a:pPr lvl="2"/>
            <a:r>
              <a:rPr lang="en-US" altLang="zh-CN" dirty="0">
                <a:latin typeface="Arial" panose="020B0604020202020204" pitchFamily="34" charset="0"/>
                <a:cs typeface="Arial" panose="020B0604020202020204" pitchFamily="34" charset="0"/>
              </a:rPr>
              <a:t>Strengthen protection of critical supply chains, clearly stating the need to relocate the core parts of the supply chain back to the domestic market or to “friendly countries.”</a:t>
            </a:r>
            <a:endParaRPr lang="zh-CN" altLang="en-US"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18</a:t>
            </a:fld>
            <a:endParaRPr lang="en-US"/>
          </a:p>
        </p:txBody>
      </p:sp>
    </p:spTree>
    <p:extLst>
      <p:ext uri="{BB962C8B-B14F-4D97-AF65-F5344CB8AC3E}">
        <p14:creationId xmlns:p14="http://schemas.microsoft.com/office/powerpoint/2010/main" val="9957157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a:xfrm>
            <a:off x="314324" y="271124"/>
            <a:ext cx="8744218" cy="1325563"/>
          </a:xfrm>
        </p:spPr>
        <p:txBody>
          <a:bodyPr/>
          <a:lstStyle/>
          <a:p>
            <a:r>
              <a:rPr lang="en-US" dirty="0">
                <a:latin typeface="Arial" panose="020B0604020202020204" pitchFamily="34" charset="0"/>
                <a:cs typeface="Arial" panose="020B0604020202020204" pitchFamily="34" charset="0"/>
              </a:rPr>
              <a:t>Industrial Policy</a:t>
            </a: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19</a:t>
            </a:fld>
            <a:endParaRPr lang="en-US"/>
          </a:p>
        </p:txBody>
      </p:sp>
      <p:sp>
        <p:nvSpPr>
          <p:cNvPr id="7" name="Content Placeholder 2">
            <a:extLst>
              <a:ext uri="{FF2B5EF4-FFF2-40B4-BE49-F238E27FC236}">
                <a16:creationId xmlns:a16="http://schemas.microsoft.com/office/drawing/2014/main" id="{33EDF541-B036-C696-DB16-1281A0B5910B}"/>
              </a:ext>
            </a:extLst>
          </p:cNvPr>
          <p:cNvSpPr>
            <a:spLocks noGrp="1"/>
          </p:cNvSpPr>
          <p:nvPr>
            <p:ph idx="1"/>
          </p:nvPr>
        </p:nvSpPr>
        <p:spPr>
          <a:xfrm>
            <a:off x="314324" y="1243255"/>
            <a:ext cx="8515352" cy="5277186"/>
          </a:xfrm>
        </p:spPr>
        <p:txBody>
          <a:bodyPr>
            <a:normAutofit fontScale="92500"/>
          </a:bodyPr>
          <a:lstStyle/>
          <a:p>
            <a:pPr lvl="1"/>
            <a:r>
              <a:rPr lang="en-US" altLang="zh-CN" sz="1600" dirty="0">
                <a:latin typeface="Arial" panose="020B0604020202020204" pitchFamily="34" charset="0"/>
                <a:cs typeface="Arial" panose="020B0604020202020204" pitchFamily="34" charset="0"/>
              </a:rPr>
              <a:t>Legislative:</a:t>
            </a:r>
          </a:p>
          <a:p>
            <a:pPr lvl="2"/>
            <a:r>
              <a:rPr lang="en-US" altLang="zh-CN" sz="1200" dirty="0">
                <a:latin typeface="Arial" panose="020B0604020202020204" pitchFamily="34" charset="0"/>
                <a:cs typeface="Arial" panose="020B0604020202020204" pitchFamily="34" charset="0"/>
              </a:rPr>
              <a:t>The 2022 Inflation Reduction Act: Requires the use of domestically sourced critical minerals and battery components in the production of electric vehicles, and mandates that the “final assembly” of electric vehicles must occur in North America.</a:t>
            </a:r>
          </a:p>
          <a:p>
            <a:pPr lvl="2"/>
            <a:r>
              <a:rPr lang="en-US" altLang="zh-CN" sz="1200" dirty="0">
                <a:latin typeface="Arial" panose="020B0604020202020204" pitchFamily="34" charset="0"/>
                <a:cs typeface="Arial" panose="020B0604020202020204" pitchFamily="34" charset="0"/>
              </a:rPr>
              <a:t>The Chips and Science Act: Authorizes $52.7 billion to attract the semiconductor industry back to the US.</a:t>
            </a:r>
          </a:p>
          <a:p>
            <a:pPr lvl="2"/>
            <a:r>
              <a:rPr lang="en-US" altLang="zh-CN" sz="1200" dirty="0">
                <a:latin typeface="Arial" panose="020B0604020202020204" pitchFamily="34" charset="0"/>
                <a:cs typeface="Arial" panose="020B0604020202020204" pitchFamily="34" charset="0"/>
              </a:rPr>
              <a:t>US President E.O. 14017: Reviews risks in the supply chains of information and communication technology, defense, energy, agriculture, public health, and transportation industries, and proposes corresponding countermeasures.</a:t>
            </a:r>
          </a:p>
          <a:p>
            <a:pPr lvl="2"/>
            <a:r>
              <a:rPr lang="en-US" altLang="zh-CN" sz="1200" dirty="0">
                <a:latin typeface="Arial" panose="020B0604020202020204" pitchFamily="34" charset="0"/>
                <a:cs typeface="Arial" panose="020B0604020202020204" pitchFamily="34" charset="0"/>
              </a:rPr>
              <a:t>US President E.O. 14105: On August 9, 2023, restrictions were imposed on US investments in China in three areas: semiconductors and microelectronics, quantum information technology, and artificial intelligence.</a:t>
            </a:r>
          </a:p>
          <a:p>
            <a:pPr lvl="1"/>
            <a:r>
              <a:rPr lang="en-US" altLang="zh-CN" sz="1600" dirty="0">
                <a:latin typeface="Arial" panose="020B0604020202020204" pitchFamily="34" charset="0"/>
                <a:cs typeface="Arial" panose="020B0604020202020204" pitchFamily="34" charset="0"/>
              </a:rPr>
              <a:t>Institutional:</a:t>
            </a:r>
          </a:p>
          <a:p>
            <a:pPr lvl="2"/>
            <a:r>
              <a:rPr lang="en-US" altLang="zh-CN" sz="1200" dirty="0">
                <a:latin typeface="Arial" panose="020B0604020202020204" pitchFamily="34" charset="0"/>
                <a:cs typeface="Arial" panose="020B0604020202020204" pitchFamily="34" charset="0"/>
              </a:rPr>
              <a:t>November 15, 2022: The US-China Economic and Security Review Commission released its annual report, recommending the establishment of the Economic and Security Preparedness and Resilience Office to continuously monitor supply chain resilience indices and dependence on China in key sectors.</a:t>
            </a:r>
          </a:p>
          <a:p>
            <a:pPr lvl="2"/>
            <a:r>
              <a:rPr lang="en-US" altLang="zh-CN" sz="1200" dirty="0">
                <a:latin typeface="Arial" panose="020B0604020202020204" pitchFamily="34" charset="0"/>
                <a:cs typeface="Arial" panose="020B0604020202020204" pitchFamily="34" charset="0"/>
              </a:rPr>
              <a:t>The Department of Commerce issued the “Strategic Plan: 2022-2026”: This plan highlights the role of the MEP (Manufacturing Extension Partnership) program, which helps small and medium-sized businesses find local suppliers for their supply chains.</a:t>
            </a:r>
          </a:p>
          <a:p>
            <a:pPr lvl="2"/>
            <a:r>
              <a:rPr lang="en-US" altLang="zh-CN" sz="1200" dirty="0">
                <a:latin typeface="Arial" panose="020B0604020202020204" pitchFamily="34" charset="0"/>
                <a:cs typeface="Arial" panose="020B0604020202020204" pitchFamily="34" charset="0"/>
              </a:rPr>
              <a:t>January 6, 2023: The US and Japan signed a memorandum to establish a working group to promote human rights and international labor standards in supply chains.</a:t>
            </a:r>
            <a:endParaRPr lang="zh-CN" alt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65700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panose="020B0604020202020204" pitchFamily="34" charset="0"/>
                <a:ea typeface="楷体" panose="02010609060101010101" pitchFamily="49" charset="-122"/>
                <a:cs typeface="Arial" panose="020B0604020202020204" pitchFamily="34" charset="0"/>
              </a:rPr>
              <a:t>China-US Trade</a:t>
            </a:r>
            <a:endParaRPr lang="en-US" dirty="0">
              <a:solidFill>
                <a:srgbClr val="861F23"/>
              </a:solidFill>
              <a:latin typeface="Arial" panose="020B0604020202020204" pitchFamily="34" charset="0"/>
              <a:ea typeface="楷体" panose="02010609060101010101" pitchFamily="49" charset="-122"/>
              <a:cs typeface="Arial" panose="020B0604020202020204" pitchFamily="34" charset="0"/>
            </a:endParaRPr>
          </a:p>
        </p:txBody>
      </p:sp>
      <p:sp>
        <p:nvSpPr>
          <p:cNvPr id="4" name="Footer Placeholder 3"/>
          <p:cNvSpPr>
            <a:spLocks noGrp="1"/>
          </p:cNvSpPr>
          <p:nvPr>
            <p:ph type="ftr" sz="quarter" idx="11"/>
          </p:nvPr>
        </p:nvSpPr>
        <p:spPr/>
        <p:txBody>
          <a:bodyPr/>
          <a:lstStyle/>
          <a:p>
            <a:r>
              <a:rPr lang="en-US" altLang="zh-CN">
                <a:latin typeface="Arial" panose="020B0604020202020204" pitchFamily="34" charset="0"/>
                <a:cs typeface="Arial" panose="020B0604020202020204" pitchFamily="34" charset="0"/>
              </a:rPr>
              <a:t>China-US Trade</a:t>
            </a:r>
            <a:endParaRPr lang="en-US" altLang="zh-CN" dirty="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33AC5DB5-D9E9-438C-B403-9D32AF04148F}" type="slidenum">
              <a:rPr lang="en-US" smtClean="0">
                <a:latin typeface="Arial" panose="020B0604020202020204" pitchFamily="34" charset="0"/>
                <a:cs typeface="Arial" panose="020B0604020202020204" pitchFamily="34" charset="0"/>
              </a:rPr>
              <a:t>2</a:t>
            </a:fld>
            <a:endParaRPr lang="en-US">
              <a:latin typeface="Arial" panose="020B0604020202020204" pitchFamily="34" charset="0"/>
              <a:cs typeface="Arial" panose="020B0604020202020204" pitchFamily="34" charset="0"/>
            </a:endParaRPr>
          </a:p>
        </p:txBody>
      </p:sp>
      <p:graphicFrame>
        <p:nvGraphicFramePr>
          <p:cNvPr id="8" name="图表 9">
            <a:extLst>
              <a:ext uri="{FF2B5EF4-FFF2-40B4-BE49-F238E27FC236}">
                <a16:creationId xmlns:a16="http://schemas.microsoft.com/office/drawing/2014/main" id="{62E6DBB2-5AAA-158D-AED1-DF5E56927572}"/>
              </a:ext>
            </a:extLst>
          </p:cNvPr>
          <p:cNvGraphicFramePr>
            <a:graphicFrameLocks/>
          </p:cNvGraphicFramePr>
          <p:nvPr>
            <p:extLst>
              <p:ext uri="{D42A27DB-BD31-4B8C-83A1-F6EECF244321}">
                <p14:modId xmlns:p14="http://schemas.microsoft.com/office/powerpoint/2010/main" val="826636980"/>
              </p:ext>
            </p:extLst>
          </p:nvPr>
        </p:nvGraphicFramePr>
        <p:xfrm>
          <a:off x="628649" y="1616852"/>
          <a:ext cx="7776563" cy="437822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8891044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Restrictive Trade Policies</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4117848-AA85-0632-9913-4950C872B088}"/>
              </a:ext>
            </a:extLst>
          </p:cNvPr>
          <p:cNvSpPr>
            <a:spLocks noGrp="1"/>
          </p:cNvSpPr>
          <p:nvPr>
            <p:ph idx="1"/>
          </p:nvPr>
        </p:nvSpPr>
        <p:spPr>
          <a:xfrm>
            <a:off x="628650" y="4572000"/>
            <a:ext cx="7886700" cy="1727199"/>
          </a:xfrm>
        </p:spPr>
        <p:txBody>
          <a:bodyPr>
            <a:normAutofit fontScale="55000" lnSpcReduction="20000"/>
          </a:bodyPr>
          <a:lstStyle/>
          <a:p>
            <a:pPr lvl="1"/>
            <a:r>
              <a:rPr lang="en-US" altLang="zh-CN" dirty="0">
                <a:latin typeface="Arial" panose="020B0604020202020204" pitchFamily="34" charset="0"/>
                <a:cs typeface="Arial" panose="020B0604020202020204" pitchFamily="34" charset="0"/>
              </a:rPr>
              <a:t>The Global Trade Alert (GTA) database categorizes all trade policy measures into 9 major categories and 56 types. </a:t>
            </a:r>
          </a:p>
          <a:p>
            <a:pPr lvl="1"/>
            <a:r>
              <a:rPr lang="en-US" altLang="zh-CN" dirty="0">
                <a:latin typeface="Arial" panose="020B0604020202020204" pitchFamily="34" charset="0"/>
                <a:cs typeface="Arial" panose="020B0604020202020204" pitchFamily="34" charset="0"/>
              </a:rPr>
              <a:t>In 2008, there were only 6 trade policies related to China. By 2021, this number had risen to 16, with the forms of sanctions against China becoming more diverse.</a:t>
            </a:r>
          </a:p>
          <a:p>
            <a:pPr lvl="1"/>
            <a:r>
              <a:rPr lang="en-US" altLang="zh-CN" dirty="0">
                <a:latin typeface="Arial" panose="020B0604020202020204" pitchFamily="34" charset="0"/>
                <a:cs typeface="Arial" panose="020B0604020202020204" pitchFamily="34" charset="0"/>
              </a:rPr>
              <a:t>Newly introduced trade measures include: public procurement localization, import tariffs, localization requirements, fiscal subsidies, loan guarantees, and others.</a:t>
            </a:r>
            <a:endParaRPr lang="zh-CN" altLang="en-US"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20</a:t>
            </a:fld>
            <a:endParaRPr lang="en-US"/>
          </a:p>
        </p:txBody>
      </p:sp>
      <p:pic>
        <p:nvPicPr>
          <p:cNvPr id="6" name="图片 1">
            <a:extLst>
              <a:ext uri="{FF2B5EF4-FFF2-40B4-BE49-F238E27FC236}">
                <a16:creationId xmlns:a16="http://schemas.microsoft.com/office/drawing/2014/main" id="{DD6DB8F8-EB9F-B824-13D5-7BE949B1352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77911" y="1690718"/>
            <a:ext cx="3482190" cy="2575379"/>
          </a:xfrm>
          <a:prstGeom prst="rect">
            <a:avLst/>
          </a:prstGeom>
          <a:noFill/>
          <a:ln>
            <a:noFill/>
          </a:ln>
        </p:spPr>
      </p:pic>
      <p:pic>
        <p:nvPicPr>
          <p:cNvPr id="7" name="图片 3">
            <a:extLst>
              <a:ext uri="{FF2B5EF4-FFF2-40B4-BE49-F238E27FC236}">
                <a16:creationId xmlns:a16="http://schemas.microsoft.com/office/drawing/2014/main" id="{7D6EE21A-95B8-83F6-6598-F601B5AD93F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09361" y="1693969"/>
            <a:ext cx="3697178" cy="2534076"/>
          </a:xfrm>
          <a:prstGeom prst="rect">
            <a:avLst/>
          </a:prstGeom>
          <a:noFill/>
          <a:ln>
            <a:noFill/>
          </a:ln>
        </p:spPr>
      </p:pic>
    </p:spTree>
    <p:extLst>
      <p:ext uri="{BB962C8B-B14F-4D97-AF65-F5344CB8AC3E}">
        <p14:creationId xmlns:p14="http://schemas.microsoft.com/office/powerpoint/2010/main" val="3251141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US Manufacturing Reshoring</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4117848-AA85-0632-9913-4950C872B088}"/>
              </a:ext>
            </a:extLst>
          </p:cNvPr>
          <p:cNvSpPr>
            <a:spLocks noGrp="1"/>
          </p:cNvSpPr>
          <p:nvPr>
            <p:ph idx="1"/>
          </p:nvPr>
        </p:nvSpPr>
        <p:spPr>
          <a:xfrm>
            <a:off x="628650" y="1363134"/>
            <a:ext cx="7886700" cy="1058333"/>
          </a:xfrm>
        </p:spPr>
        <p:txBody>
          <a:bodyPr>
            <a:normAutofit fontScale="62500" lnSpcReduction="20000"/>
          </a:bodyPr>
          <a:lstStyle/>
          <a:p>
            <a:pPr lvl="1"/>
            <a:r>
              <a:rPr lang="en-US" altLang="zh-CN" dirty="0">
                <a:latin typeface="Arial" panose="020B0604020202020204" pitchFamily="34" charset="0"/>
                <a:cs typeface="Arial" panose="020B0604020202020204" pitchFamily="34" charset="0"/>
              </a:rPr>
              <a:t>The growth in US manufacturing output and employment has not been significant, but </a:t>
            </a:r>
            <a:r>
              <a:rPr lang="en-US" altLang="zh-CN" u="sng" dirty="0">
                <a:latin typeface="Arial" panose="020B0604020202020204" pitchFamily="34" charset="0"/>
                <a:cs typeface="Arial" panose="020B0604020202020204" pitchFamily="34" charset="0"/>
              </a:rPr>
              <a:t>investment</a:t>
            </a:r>
            <a:r>
              <a:rPr lang="en-US" altLang="zh-CN" dirty="0">
                <a:latin typeface="Arial" panose="020B0604020202020204" pitchFamily="34" charset="0"/>
                <a:cs typeface="Arial" panose="020B0604020202020204" pitchFamily="34" charset="0"/>
              </a:rPr>
              <a:t> in the manufacturing sector has expanded substantially.</a:t>
            </a:r>
            <a:endParaRPr lang="zh-CN" altLang="en-US"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21</a:t>
            </a:fld>
            <a:endParaRPr lang="en-US"/>
          </a:p>
        </p:txBody>
      </p:sp>
      <p:graphicFrame>
        <p:nvGraphicFramePr>
          <p:cNvPr id="6" name="图表 8">
            <a:extLst>
              <a:ext uri="{FF2B5EF4-FFF2-40B4-BE49-F238E27FC236}">
                <a16:creationId xmlns:a16="http://schemas.microsoft.com/office/drawing/2014/main" id="{7041F303-BBF1-F0A9-6684-64F893D7BA55}"/>
              </a:ext>
            </a:extLst>
          </p:cNvPr>
          <p:cNvGraphicFramePr/>
          <p:nvPr>
            <p:extLst>
              <p:ext uri="{D42A27DB-BD31-4B8C-83A1-F6EECF244321}">
                <p14:modId xmlns:p14="http://schemas.microsoft.com/office/powerpoint/2010/main" val="749118954"/>
              </p:ext>
            </p:extLst>
          </p:nvPr>
        </p:nvGraphicFramePr>
        <p:xfrm>
          <a:off x="628649" y="2233691"/>
          <a:ext cx="7753351" cy="3261175"/>
        </p:xfrm>
        <a:graphic>
          <a:graphicData uri="http://schemas.openxmlformats.org/drawingml/2006/chart">
            <c:chart xmlns:c="http://schemas.openxmlformats.org/drawingml/2006/chart" xmlns:r="http://schemas.openxmlformats.org/officeDocument/2006/relationships" r:id="rId2"/>
          </a:graphicData>
        </a:graphic>
      </p:graphicFrame>
      <p:sp>
        <p:nvSpPr>
          <p:cNvPr id="7" name="Content Placeholder 2">
            <a:extLst>
              <a:ext uri="{FF2B5EF4-FFF2-40B4-BE49-F238E27FC236}">
                <a16:creationId xmlns:a16="http://schemas.microsoft.com/office/drawing/2014/main" id="{ED98DC62-D487-C8C5-03E6-EB31B945489A}"/>
              </a:ext>
            </a:extLst>
          </p:cNvPr>
          <p:cNvSpPr txBox="1">
            <a:spLocks/>
          </p:cNvSpPr>
          <p:nvPr/>
        </p:nvSpPr>
        <p:spPr>
          <a:xfrm>
            <a:off x="628650" y="5655733"/>
            <a:ext cx="7886700" cy="368300"/>
          </a:xfrm>
          <a:prstGeom prst="rect">
            <a:avLst/>
          </a:prstGeom>
        </p:spPr>
        <p:txBody>
          <a:bodyPr vert="horz" lIns="91440" tIns="45720" rIns="91440" bIns="45720" rtlCol="0" anchor="ctr">
            <a:normAutofit fontScale="62500" lnSpcReduction="20000"/>
          </a:bodyPr>
          <a:lstStyle>
            <a:lvl1pPr marL="171450" indent="-171450" algn="l" defTabSz="685800" rtl="0" eaLnBrk="1" latinLnBrk="0" hangingPunct="1">
              <a:lnSpc>
                <a:spcPct val="150000"/>
              </a:lnSpc>
              <a:spcBef>
                <a:spcPts val="750"/>
              </a:spcBef>
              <a:buFont typeface="Arial" panose="020B0604020202020204" pitchFamily="34" charset="0"/>
              <a:buChar char="•"/>
              <a:defRPr sz="2800" kern="1200">
                <a:solidFill>
                  <a:schemeClr val="tx1"/>
                </a:solidFill>
                <a:latin typeface="+mn-lt"/>
                <a:ea typeface="+mn-ea"/>
                <a:cs typeface="+mn-cs"/>
              </a:defRPr>
            </a:lvl1pPr>
            <a:lvl2pPr marL="514350" indent="-171450" algn="l" defTabSz="685800" rtl="0" eaLnBrk="1" latinLnBrk="0" hangingPunct="1">
              <a:lnSpc>
                <a:spcPct val="15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150000"/>
              </a:lnSpc>
              <a:spcBef>
                <a:spcPts val="375"/>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lnSpc>
                <a:spcPct val="150000"/>
              </a:lnSpc>
              <a:spcBef>
                <a:spcPts val="375"/>
              </a:spcBef>
              <a:buFont typeface="Arial" panose="020B0604020202020204" pitchFamily="34" charset="0"/>
              <a:buChar char="•"/>
              <a:defRPr sz="1600" kern="1200">
                <a:solidFill>
                  <a:schemeClr val="tx1"/>
                </a:solidFill>
                <a:latin typeface="+mn-lt"/>
                <a:ea typeface="+mn-ea"/>
                <a:cs typeface="+mn-cs"/>
              </a:defRPr>
            </a:lvl4pPr>
            <a:lvl5pPr marL="1543050" indent="-171450" algn="l" defTabSz="685800" rtl="0" eaLnBrk="1" latinLnBrk="0" hangingPunct="1">
              <a:lnSpc>
                <a:spcPct val="150000"/>
              </a:lnSpc>
              <a:spcBef>
                <a:spcPts val="375"/>
              </a:spcBef>
              <a:buFont typeface="Arial" panose="020B0604020202020204" pitchFamily="34" charset="0"/>
              <a:buChar char="•"/>
              <a:defRPr sz="16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1"/>
            <a:r>
              <a:rPr lang="en-US" altLang="zh-CN" dirty="0">
                <a:latin typeface="Arial" panose="020B0604020202020204" pitchFamily="34" charset="0"/>
                <a:cs typeface="Arial" panose="020B0604020202020204" pitchFamily="34" charset="0"/>
              </a:rPr>
              <a:t>Data Source: US Census Bureau, US Bureau of Labor Statistics</a:t>
            </a:r>
            <a:endParaRPr lang="zh-CN"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016707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p:txBody>
          <a:bodyPr/>
          <a:lstStyle/>
          <a:p>
            <a:r>
              <a:rPr lang="en-US" altLang="zh-CN" dirty="0">
                <a:latin typeface="Arial" panose="020B0604020202020204" pitchFamily="34" charset="0"/>
                <a:cs typeface="Arial" panose="020B0604020202020204" pitchFamily="34" charset="0"/>
              </a:rPr>
              <a:t>US Manufacturing Reshoring</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4117848-AA85-0632-9913-4950C872B088}"/>
              </a:ext>
            </a:extLst>
          </p:cNvPr>
          <p:cNvSpPr>
            <a:spLocks noGrp="1"/>
          </p:cNvSpPr>
          <p:nvPr>
            <p:ph idx="1"/>
          </p:nvPr>
        </p:nvSpPr>
        <p:spPr>
          <a:xfrm>
            <a:off x="628650" y="1466323"/>
            <a:ext cx="7886700" cy="1058333"/>
          </a:xfrm>
        </p:spPr>
        <p:txBody>
          <a:bodyPr>
            <a:noAutofit/>
          </a:bodyPr>
          <a:lstStyle/>
          <a:p>
            <a:pPr lvl="1"/>
            <a:r>
              <a:rPr lang="en-US" altLang="zh-CN" sz="1800" dirty="0">
                <a:latin typeface="Arial" panose="020B0604020202020204" pitchFamily="34" charset="0"/>
                <a:cs typeface="Arial" panose="020B0604020202020204" pitchFamily="34" charset="0"/>
              </a:rPr>
              <a:t>In manufacturing investment, the computer/electronics/electrical industries dominate, showing a trend of </a:t>
            </a:r>
            <a:r>
              <a:rPr lang="en-US" altLang="zh-CN" sz="1800" u="sng" dirty="0">
                <a:latin typeface="Arial" panose="020B0604020202020204" pitchFamily="34" charset="0"/>
                <a:cs typeface="Arial" panose="020B0604020202020204" pitchFamily="34" charset="0"/>
              </a:rPr>
              <a:t>semiconductor</a:t>
            </a:r>
            <a:r>
              <a:rPr lang="en-US" altLang="zh-CN" sz="1800" dirty="0">
                <a:latin typeface="Arial" panose="020B0604020202020204" pitchFamily="34" charset="0"/>
                <a:cs typeface="Arial" panose="020B0604020202020204" pitchFamily="34" charset="0"/>
              </a:rPr>
              <a:t> industry reshoring.</a:t>
            </a:r>
            <a:endParaRPr lang="zh-CN" altLang="en-US" sz="18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22</a:t>
            </a:fld>
            <a:endParaRPr lang="en-US"/>
          </a:p>
        </p:txBody>
      </p:sp>
      <p:sp>
        <p:nvSpPr>
          <p:cNvPr id="7" name="Content Placeholder 2">
            <a:extLst>
              <a:ext uri="{FF2B5EF4-FFF2-40B4-BE49-F238E27FC236}">
                <a16:creationId xmlns:a16="http://schemas.microsoft.com/office/drawing/2014/main" id="{ED98DC62-D487-C8C5-03E6-EB31B945489A}"/>
              </a:ext>
            </a:extLst>
          </p:cNvPr>
          <p:cNvSpPr txBox="1">
            <a:spLocks/>
          </p:cNvSpPr>
          <p:nvPr/>
        </p:nvSpPr>
        <p:spPr>
          <a:xfrm>
            <a:off x="628650" y="5655097"/>
            <a:ext cx="7886700" cy="685801"/>
          </a:xfrm>
          <a:prstGeom prst="rect">
            <a:avLst/>
          </a:prstGeom>
        </p:spPr>
        <p:txBody>
          <a:bodyPr vert="horz" lIns="91440" tIns="45720" rIns="91440" bIns="45720" rtlCol="0" anchor="ctr">
            <a:noAutofit/>
          </a:bodyPr>
          <a:lstStyle>
            <a:lvl1pPr marL="171450" indent="-171450" algn="l" defTabSz="685800" rtl="0" eaLnBrk="1" latinLnBrk="0" hangingPunct="1">
              <a:lnSpc>
                <a:spcPct val="150000"/>
              </a:lnSpc>
              <a:spcBef>
                <a:spcPts val="750"/>
              </a:spcBef>
              <a:buFont typeface="Arial" panose="020B0604020202020204" pitchFamily="34" charset="0"/>
              <a:buChar char="•"/>
              <a:defRPr sz="2800" kern="1200">
                <a:solidFill>
                  <a:schemeClr val="tx1"/>
                </a:solidFill>
                <a:latin typeface="+mn-lt"/>
                <a:ea typeface="+mn-ea"/>
                <a:cs typeface="+mn-cs"/>
              </a:defRPr>
            </a:lvl1pPr>
            <a:lvl2pPr marL="514350" indent="-171450" algn="l" defTabSz="685800" rtl="0" eaLnBrk="1" latinLnBrk="0" hangingPunct="1">
              <a:lnSpc>
                <a:spcPct val="15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150000"/>
              </a:lnSpc>
              <a:spcBef>
                <a:spcPts val="375"/>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lnSpc>
                <a:spcPct val="150000"/>
              </a:lnSpc>
              <a:spcBef>
                <a:spcPts val="375"/>
              </a:spcBef>
              <a:buFont typeface="Arial" panose="020B0604020202020204" pitchFamily="34" charset="0"/>
              <a:buChar char="•"/>
              <a:defRPr sz="1600" kern="1200">
                <a:solidFill>
                  <a:schemeClr val="tx1"/>
                </a:solidFill>
                <a:latin typeface="+mn-lt"/>
                <a:ea typeface="+mn-ea"/>
                <a:cs typeface="+mn-cs"/>
              </a:defRPr>
            </a:lvl4pPr>
            <a:lvl5pPr marL="1543050" indent="-171450" algn="l" defTabSz="685800" rtl="0" eaLnBrk="1" latinLnBrk="0" hangingPunct="1">
              <a:lnSpc>
                <a:spcPct val="150000"/>
              </a:lnSpc>
              <a:spcBef>
                <a:spcPts val="375"/>
              </a:spcBef>
              <a:buFont typeface="Arial" panose="020B0604020202020204" pitchFamily="34" charset="0"/>
              <a:buChar char="•"/>
              <a:defRPr sz="16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1"/>
            <a:r>
              <a:rPr lang="en-US" altLang="zh-CN" sz="900" dirty="0">
                <a:latin typeface="Arial" panose="020B0604020202020204" pitchFamily="34" charset="0"/>
                <a:cs typeface="Arial" panose="020B0604020202020204" pitchFamily="34" charset="0"/>
              </a:rPr>
              <a:t>Figure: US Private Sector Manufacturing Subsector Construction Investment (January 2001 - November 2024, Monthly Data)</a:t>
            </a:r>
          </a:p>
          <a:p>
            <a:pPr lvl="1"/>
            <a:r>
              <a:rPr lang="en-US" altLang="zh-CN" sz="900" dirty="0">
                <a:latin typeface="Arial" panose="020B0604020202020204" pitchFamily="34" charset="0"/>
                <a:cs typeface="Arial" panose="020B0604020202020204" pitchFamily="34" charset="0"/>
              </a:rPr>
              <a:t>Note 1: Data are seasonally adjusted annualized figures, in billions of dollars.</a:t>
            </a:r>
          </a:p>
          <a:p>
            <a:pPr lvl="1"/>
            <a:r>
              <a:rPr lang="en-US" altLang="zh-CN" sz="900" dirty="0">
                <a:latin typeface="Arial" panose="020B0604020202020204" pitchFamily="34" charset="0"/>
                <a:cs typeface="Arial" panose="020B0604020202020204" pitchFamily="34" charset="0"/>
              </a:rPr>
              <a:t>Note 2: Construction spending primarily refers to expenditures related to the construction of buildings, excluding purchases of production equipment, etc.</a:t>
            </a:r>
          </a:p>
          <a:p>
            <a:pPr lvl="1"/>
            <a:r>
              <a:rPr lang="en-US" altLang="zh-CN" sz="900" dirty="0">
                <a:latin typeface="Arial" panose="020B0604020202020204" pitchFamily="34" charset="0"/>
                <a:cs typeface="Arial" panose="020B0604020202020204" pitchFamily="34" charset="0"/>
              </a:rPr>
              <a:t>Data Source: US Census Bureau</a:t>
            </a:r>
            <a:endParaRPr lang="zh-CN" altLang="en-US" sz="900" dirty="0">
              <a:latin typeface="Arial" panose="020B0604020202020204" pitchFamily="34" charset="0"/>
              <a:cs typeface="Arial" panose="020B0604020202020204" pitchFamily="34" charset="0"/>
            </a:endParaRPr>
          </a:p>
        </p:txBody>
      </p:sp>
      <p:graphicFrame>
        <p:nvGraphicFramePr>
          <p:cNvPr id="8" name="图表 1">
            <a:extLst>
              <a:ext uri="{FF2B5EF4-FFF2-40B4-BE49-F238E27FC236}">
                <a16:creationId xmlns:a16="http://schemas.microsoft.com/office/drawing/2014/main" id="{E20CB611-1A42-2634-EEE3-A0C1E9AC887F}"/>
              </a:ext>
            </a:extLst>
          </p:cNvPr>
          <p:cNvGraphicFramePr/>
          <p:nvPr>
            <p:extLst>
              <p:ext uri="{D42A27DB-BD31-4B8C-83A1-F6EECF244321}">
                <p14:modId xmlns:p14="http://schemas.microsoft.com/office/powerpoint/2010/main" val="1023012969"/>
              </p:ext>
            </p:extLst>
          </p:nvPr>
        </p:nvGraphicFramePr>
        <p:xfrm>
          <a:off x="525145" y="2242293"/>
          <a:ext cx="7990205" cy="317637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383925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9D486-03F8-357A-C271-DB6338871DEC}"/>
              </a:ext>
            </a:extLst>
          </p:cNvPr>
          <p:cNvSpPr>
            <a:spLocks noGrp="1"/>
          </p:cNvSpPr>
          <p:nvPr>
            <p:ph type="title"/>
          </p:nvPr>
        </p:nvSpPr>
        <p:spPr>
          <a:xfrm>
            <a:off x="628650" y="365128"/>
            <a:ext cx="9302750" cy="1325563"/>
          </a:xfrm>
        </p:spPr>
        <p:txBody>
          <a:bodyPr/>
          <a:lstStyle/>
          <a:p>
            <a:r>
              <a:rPr lang="en-US" dirty="0">
                <a:latin typeface="Arial" panose="020B0604020202020204" pitchFamily="34" charset="0"/>
                <a:cs typeface="Arial" panose="020B0604020202020204" pitchFamily="34" charset="0"/>
              </a:rPr>
              <a:t>Semiconductor Firm </a:t>
            </a:r>
            <a:r>
              <a:rPr lang="en-US" dirty="0" err="1">
                <a:latin typeface="Arial" panose="020B0604020202020204" pitchFamily="34" charset="0"/>
                <a:cs typeface="Arial" panose="020B0604020202020204" pitchFamily="34" charset="0"/>
              </a:rPr>
              <a:t>MktCap</a:t>
            </a:r>
            <a:endParaRPr lang="en-US"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FAE9EBB5-2877-BC03-3961-F73949B40B47}"/>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5D1B0F52-2498-3960-D732-EC3D06F1CB92}"/>
              </a:ext>
            </a:extLst>
          </p:cNvPr>
          <p:cNvSpPr>
            <a:spLocks noGrp="1"/>
          </p:cNvSpPr>
          <p:nvPr>
            <p:ph type="sldNum" sz="quarter" idx="12"/>
          </p:nvPr>
        </p:nvSpPr>
        <p:spPr/>
        <p:txBody>
          <a:bodyPr/>
          <a:lstStyle/>
          <a:p>
            <a:fld id="{33AC5DB5-D9E9-438C-B403-9D32AF04148F}" type="slidenum">
              <a:rPr lang="en-US" smtClean="0"/>
              <a:t>23</a:t>
            </a:fld>
            <a:endParaRPr lang="en-US"/>
          </a:p>
        </p:txBody>
      </p:sp>
      <p:pic>
        <p:nvPicPr>
          <p:cNvPr id="6" name="Content Placeholder 5" descr="A graph of different colored lines&#10;&#10;Description automatically generated">
            <a:extLst>
              <a:ext uri="{FF2B5EF4-FFF2-40B4-BE49-F238E27FC236}">
                <a16:creationId xmlns:a16="http://schemas.microsoft.com/office/drawing/2014/main" id="{D5221241-4C73-C4CB-900B-09010BEFD9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96417" y="1509431"/>
            <a:ext cx="6151165" cy="4473575"/>
          </a:xfrm>
        </p:spPr>
      </p:pic>
      <p:sp>
        <p:nvSpPr>
          <p:cNvPr id="8" name="TextBox 7">
            <a:extLst>
              <a:ext uri="{FF2B5EF4-FFF2-40B4-BE49-F238E27FC236}">
                <a16:creationId xmlns:a16="http://schemas.microsoft.com/office/drawing/2014/main" id="{34E1397D-94DB-0CA1-6EF6-80FA58A5329F}"/>
              </a:ext>
            </a:extLst>
          </p:cNvPr>
          <p:cNvSpPr txBox="1"/>
          <p:nvPr/>
        </p:nvSpPr>
        <p:spPr>
          <a:xfrm>
            <a:off x="1496417" y="5983006"/>
            <a:ext cx="4078104" cy="369332"/>
          </a:xfrm>
          <a:prstGeom prst="rect">
            <a:avLst/>
          </a:prstGeom>
          <a:noFill/>
        </p:spPr>
        <p:txBody>
          <a:bodyPr wrap="none" rtlCol="0">
            <a:spAutoFit/>
          </a:bodyPr>
          <a:lstStyle/>
          <a:p>
            <a:r>
              <a:rPr lang="en-US" dirty="0"/>
              <a:t>Source: ORBIS, firm list constructed by me</a:t>
            </a:r>
          </a:p>
        </p:txBody>
      </p:sp>
    </p:spTree>
    <p:extLst>
      <p:ext uri="{BB962C8B-B14F-4D97-AF65-F5344CB8AC3E}">
        <p14:creationId xmlns:p14="http://schemas.microsoft.com/office/powerpoint/2010/main" val="4137836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9D486-03F8-357A-C271-DB6338871DEC}"/>
              </a:ext>
            </a:extLst>
          </p:cNvPr>
          <p:cNvSpPr>
            <a:spLocks noGrp="1"/>
          </p:cNvSpPr>
          <p:nvPr>
            <p:ph type="title"/>
          </p:nvPr>
        </p:nvSpPr>
        <p:spPr>
          <a:xfrm>
            <a:off x="628649" y="365128"/>
            <a:ext cx="8515351" cy="1325563"/>
          </a:xfrm>
        </p:spPr>
        <p:txBody>
          <a:bodyPr/>
          <a:lstStyle/>
          <a:p>
            <a:r>
              <a:rPr lang="en-US" dirty="0">
                <a:latin typeface="Arial" panose="020B0604020202020204" pitchFamily="34" charset="0"/>
                <a:cs typeface="Arial" panose="020B0604020202020204" pitchFamily="34" charset="0"/>
              </a:rPr>
              <a:t>Trump 2.0 Trade</a:t>
            </a:r>
          </a:p>
        </p:txBody>
      </p:sp>
      <p:pic>
        <p:nvPicPr>
          <p:cNvPr id="7" name="Content Placeholder 6">
            <a:extLst>
              <a:ext uri="{FF2B5EF4-FFF2-40B4-BE49-F238E27FC236}">
                <a16:creationId xmlns:a16="http://schemas.microsoft.com/office/drawing/2014/main" id="{B71D3DDA-E1A1-8A3B-66E2-F352B44C73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49" y="1381819"/>
            <a:ext cx="8068121" cy="18586843"/>
          </a:xfrm>
        </p:spPr>
      </p:pic>
      <p:sp>
        <p:nvSpPr>
          <p:cNvPr id="4" name="Footer Placeholder 3">
            <a:extLst>
              <a:ext uri="{FF2B5EF4-FFF2-40B4-BE49-F238E27FC236}">
                <a16:creationId xmlns:a16="http://schemas.microsoft.com/office/drawing/2014/main" id="{FAE9EBB5-2877-BC03-3961-F73949B40B47}"/>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5D1B0F52-2498-3960-D732-EC3D06F1CB92}"/>
              </a:ext>
            </a:extLst>
          </p:cNvPr>
          <p:cNvSpPr>
            <a:spLocks noGrp="1"/>
          </p:cNvSpPr>
          <p:nvPr>
            <p:ph type="sldNum" sz="quarter" idx="12"/>
          </p:nvPr>
        </p:nvSpPr>
        <p:spPr/>
        <p:txBody>
          <a:bodyPr/>
          <a:lstStyle/>
          <a:p>
            <a:fld id="{33AC5DB5-D9E9-438C-B403-9D32AF04148F}" type="slidenum">
              <a:rPr lang="en-US" smtClean="0"/>
              <a:t>24</a:t>
            </a:fld>
            <a:endParaRPr lang="en-US"/>
          </a:p>
        </p:txBody>
      </p:sp>
    </p:spTree>
    <p:extLst>
      <p:ext uri="{BB962C8B-B14F-4D97-AF65-F5344CB8AC3E}">
        <p14:creationId xmlns:p14="http://schemas.microsoft.com/office/powerpoint/2010/main" val="10597203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9D486-03F8-357A-C271-DB6338871DEC}"/>
              </a:ext>
            </a:extLst>
          </p:cNvPr>
          <p:cNvSpPr>
            <a:spLocks noGrp="1"/>
          </p:cNvSpPr>
          <p:nvPr>
            <p:ph type="title"/>
          </p:nvPr>
        </p:nvSpPr>
        <p:spPr>
          <a:xfrm>
            <a:off x="628649" y="365128"/>
            <a:ext cx="8515351" cy="1325563"/>
          </a:xfrm>
        </p:spPr>
        <p:txBody>
          <a:bodyPr/>
          <a:lstStyle/>
          <a:p>
            <a:r>
              <a:rPr lang="en-US" dirty="0">
                <a:latin typeface="Arial" panose="020B0604020202020204" pitchFamily="34" charset="0"/>
                <a:cs typeface="Arial" panose="020B0604020202020204" pitchFamily="34" charset="0"/>
              </a:rPr>
              <a:t>Trump 2.0 Trade</a:t>
            </a:r>
          </a:p>
        </p:txBody>
      </p:sp>
      <p:pic>
        <p:nvPicPr>
          <p:cNvPr id="7" name="Content Placeholder 6">
            <a:extLst>
              <a:ext uri="{FF2B5EF4-FFF2-40B4-BE49-F238E27FC236}">
                <a16:creationId xmlns:a16="http://schemas.microsoft.com/office/drawing/2014/main" id="{B71D3DDA-E1A1-8A3B-66E2-F352B44C73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49" y="-3742469"/>
            <a:ext cx="8068121" cy="18586843"/>
          </a:xfrm>
        </p:spPr>
      </p:pic>
      <p:sp>
        <p:nvSpPr>
          <p:cNvPr id="4" name="Footer Placeholder 3">
            <a:extLst>
              <a:ext uri="{FF2B5EF4-FFF2-40B4-BE49-F238E27FC236}">
                <a16:creationId xmlns:a16="http://schemas.microsoft.com/office/drawing/2014/main" id="{FAE9EBB5-2877-BC03-3961-F73949B40B47}"/>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5D1B0F52-2498-3960-D732-EC3D06F1CB92}"/>
              </a:ext>
            </a:extLst>
          </p:cNvPr>
          <p:cNvSpPr>
            <a:spLocks noGrp="1"/>
          </p:cNvSpPr>
          <p:nvPr>
            <p:ph type="sldNum" sz="quarter" idx="12"/>
          </p:nvPr>
        </p:nvSpPr>
        <p:spPr/>
        <p:txBody>
          <a:bodyPr/>
          <a:lstStyle/>
          <a:p>
            <a:fld id="{33AC5DB5-D9E9-438C-B403-9D32AF04148F}" type="slidenum">
              <a:rPr lang="en-US" smtClean="0"/>
              <a:t>25</a:t>
            </a:fld>
            <a:endParaRPr lang="en-US"/>
          </a:p>
        </p:txBody>
      </p:sp>
    </p:spTree>
    <p:extLst>
      <p:ext uri="{BB962C8B-B14F-4D97-AF65-F5344CB8AC3E}">
        <p14:creationId xmlns:p14="http://schemas.microsoft.com/office/powerpoint/2010/main" val="926002193"/>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9D486-03F8-357A-C271-DB6338871DEC}"/>
              </a:ext>
            </a:extLst>
          </p:cNvPr>
          <p:cNvSpPr>
            <a:spLocks noGrp="1"/>
          </p:cNvSpPr>
          <p:nvPr>
            <p:ph type="title"/>
          </p:nvPr>
        </p:nvSpPr>
        <p:spPr>
          <a:xfrm>
            <a:off x="628649" y="365128"/>
            <a:ext cx="8515351" cy="1325563"/>
          </a:xfrm>
        </p:spPr>
        <p:txBody>
          <a:bodyPr/>
          <a:lstStyle/>
          <a:p>
            <a:r>
              <a:rPr lang="en-US" dirty="0">
                <a:latin typeface="Arial" panose="020B0604020202020204" pitchFamily="34" charset="0"/>
                <a:cs typeface="Arial" panose="020B0604020202020204" pitchFamily="34" charset="0"/>
              </a:rPr>
              <a:t>Trump 2.0 Trade</a:t>
            </a:r>
          </a:p>
        </p:txBody>
      </p:sp>
      <p:pic>
        <p:nvPicPr>
          <p:cNvPr id="7" name="Content Placeholder 6">
            <a:extLst>
              <a:ext uri="{FF2B5EF4-FFF2-40B4-BE49-F238E27FC236}">
                <a16:creationId xmlns:a16="http://schemas.microsoft.com/office/drawing/2014/main" id="{B71D3DDA-E1A1-8A3B-66E2-F352B44C73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49" y="-8423997"/>
            <a:ext cx="8068121" cy="18586843"/>
          </a:xfrm>
        </p:spPr>
      </p:pic>
      <p:sp>
        <p:nvSpPr>
          <p:cNvPr id="4" name="Footer Placeholder 3">
            <a:extLst>
              <a:ext uri="{FF2B5EF4-FFF2-40B4-BE49-F238E27FC236}">
                <a16:creationId xmlns:a16="http://schemas.microsoft.com/office/drawing/2014/main" id="{FAE9EBB5-2877-BC03-3961-F73949B40B47}"/>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5D1B0F52-2498-3960-D732-EC3D06F1CB92}"/>
              </a:ext>
            </a:extLst>
          </p:cNvPr>
          <p:cNvSpPr>
            <a:spLocks noGrp="1"/>
          </p:cNvSpPr>
          <p:nvPr>
            <p:ph type="sldNum" sz="quarter" idx="12"/>
          </p:nvPr>
        </p:nvSpPr>
        <p:spPr/>
        <p:txBody>
          <a:bodyPr/>
          <a:lstStyle/>
          <a:p>
            <a:fld id="{33AC5DB5-D9E9-438C-B403-9D32AF04148F}" type="slidenum">
              <a:rPr lang="en-US" smtClean="0"/>
              <a:t>26</a:t>
            </a:fld>
            <a:endParaRPr lang="en-US"/>
          </a:p>
        </p:txBody>
      </p:sp>
    </p:spTree>
    <p:extLst>
      <p:ext uri="{BB962C8B-B14F-4D97-AF65-F5344CB8AC3E}">
        <p14:creationId xmlns:p14="http://schemas.microsoft.com/office/powerpoint/2010/main" val="2933080996"/>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9D486-03F8-357A-C271-DB6338871DEC}"/>
              </a:ext>
            </a:extLst>
          </p:cNvPr>
          <p:cNvSpPr>
            <a:spLocks noGrp="1"/>
          </p:cNvSpPr>
          <p:nvPr>
            <p:ph type="title"/>
          </p:nvPr>
        </p:nvSpPr>
        <p:spPr>
          <a:xfrm>
            <a:off x="628649" y="365128"/>
            <a:ext cx="8515351" cy="1325563"/>
          </a:xfrm>
        </p:spPr>
        <p:txBody>
          <a:bodyPr/>
          <a:lstStyle/>
          <a:p>
            <a:r>
              <a:rPr lang="en-US" dirty="0">
                <a:latin typeface="Arial" panose="020B0604020202020204" pitchFamily="34" charset="0"/>
                <a:cs typeface="Arial" panose="020B0604020202020204" pitchFamily="34" charset="0"/>
              </a:rPr>
              <a:t>Trump 2.0 Trade</a:t>
            </a:r>
          </a:p>
        </p:txBody>
      </p:sp>
      <p:pic>
        <p:nvPicPr>
          <p:cNvPr id="7" name="Content Placeholder 6">
            <a:extLst>
              <a:ext uri="{FF2B5EF4-FFF2-40B4-BE49-F238E27FC236}">
                <a16:creationId xmlns:a16="http://schemas.microsoft.com/office/drawing/2014/main" id="{B71D3DDA-E1A1-8A3B-66E2-F352B44C73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49" y="-11728845"/>
            <a:ext cx="8068121" cy="18586843"/>
          </a:xfrm>
        </p:spPr>
      </p:pic>
      <p:sp>
        <p:nvSpPr>
          <p:cNvPr id="4" name="Footer Placeholder 3">
            <a:extLst>
              <a:ext uri="{FF2B5EF4-FFF2-40B4-BE49-F238E27FC236}">
                <a16:creationId xmlns:a16="http://schemas.microsoft.com/office/drawing/2014/main" id="{FAE9EBB5-2877-BC03-3961-F73949B40B47}"/>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5D1B0F52-2498-3960-D732-EC3D06F1CB92}"/>
              </a:ext>
            </a:extLst>
          </p:cNvPr>
          <p:cNvSpPr>
            <a:spLocks noGrp="1"/>
          </p:cNvSpPr>
          <p:nvPr>
            <p:ph type="sldNum" sz="quarter" idx="12"/>
          </p:nvPr>
        </p:nvSpPr>
        <p:spPr/>
        <p:txBody>
          <a:bodyPr/>
          <a:lstStyle/>
          <a:p>
            <a:fld id="{33AC5DB5-D9E9-438C-B403-9D32AF04148F}" type="slidenum">
              <a:rPr lang="en-US" smtClean="0"/>
              <a:t>27</a:t>
            </a:fld>
            <a:endParaRPr lang="en-US"/>
          </a:p>
        </p:txBody>
      </p:sp>
    </p:spTree>
    <p:extLst>
      <p:ext uri="{BB962C8B-B14F-4D97-AF65-F5344CB8AC3E}">
        <p14:creationId xmlns:p14="http://schemas.microsoft.com/office/powerpoint/2010/main" val="2003700069"/>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9D486-03F8-357A-C271-DB6338871DEC}"/>
              </a:ext>
            </a:extLst>
          </p:cNvPr>
          <p:cNvSpPr>
            <a:spLocks noGrp="1"/>
          </p:cNvSpPr>
          <p:nvPr>
            <p:ph type="title"/>
          </p:nvPr>
        </p:nvSpPr>
        <p:spPr>
          <a:xfrm>
            <a:off x="628650" y="365128"/>
            <a:ext cx="9302750" cy="1325563"/>
          </a:xfrm>
        </p:spPr>
        <p:txBody>
          <a:bodyPr/>
          <a:lstStyle/>
          <a:p>
            <a:r>
              <a:rPr lang="en-US" dirty="0">
                <a:latin typeface="Arial" panose="020B0604020202020204" pitchFamily="34" charset="0"/>
                <a:cs typeface="Arial" panose="020B0604020202020204" pitchFamily="34" charset="0"/>
              </a:rPr>
              <a:t>References</a:t>
            </a:r>
          </a:p>
        </p:txBody>
      </p:sp>
      <p:sp>
        <p:nvSpPr>
          <p:cNvPr id="4" name="Footer Placeholder 3">
            <a:extLst>
              <a:ext uri="{FF2B5EF4-FFF2-40B4-BE49-F238E27FC236}">
                <a16:creationId xmlns:a16="http://schemas.microsoft.com/office/drawing/2014/main" id="{FAE9EBB5-2877-BC03-3961-F73949B40B47}"/>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5D1B0F52-2498-3960-D732-EC3D06F1CB92}"/>
              </a:ext>
            </a:extLst>
          </p:cNvPr>
          <p:cNvSpPr>
            <a:spLocks noGrp="1"/>
          </p:cNvSpPr>
          <p:nvPr>
            <p:ph type="sldNum" sz="quarter" idx="12"/>
          </p:nvPr>
        </p:nvSpPr>
        <p:spPr/>
        <p:txBody>
          <a:bodyPr/>
          <a:lstStyle/>
          <a:p>
            <a:fld id="{33AC5DB5-D9E9-438C-B403-9D32AF04148F}" type="slidenum">
              <a:rPr lang="en-US" smtClean="0"/>
              <a:t>28</a:t>
            </a:fld>
            <a:endParaRPr lang="en-US"/>
          </a:p>
        </p:txBody>
      </p:sp>
      <p:sp>
        <p:nvSpPr>
          <p:cNvPr id="7" name="Content Placeholder 6">
            <a:extLst>
              <a:ext uri="{FF2B5EF4-FFF2-40B4-BE49-F238E27FC236}">
                <a16:creationId xmlns:a16="http://schemas.microsoft.com/office/drawing/2014/main" id="{D52A25BB-A54F-D562-14DB-8CDFCDEC78EF}"/>
              </a:ext>
            </a:extLst>
          </p:cNvPr>
          <p:cNvSpPr>
            <a:spLocks noGrp="1"/>
          </p:cNvSpPr>
          <p:nvPr>
            <p:ph idx="1"/>
          </p:nvPr>
        </p:nvSpPr>
        <p:spPr/>
        <p:txBody>
          <a:bodyPr>
            <a:normAutofit fontScale="70000" lnSpcReduction="20000"/>
          </a:bodyPr>
          <a:lstStyle/>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Caliendo, Lorenzo and Fernando </a:t>
            </a:r>
            <a:r>
              <a:rPr lang="en-US" dirty="0" err="1">
                <a:latin typeface="Arial" panose="020B0604020202020204" pitchFamily="34" charset="0"/>
                <a:cs typeface="Arial" panose="020B0604020202020204" pitchFamily="34" charset="0"/>
              </a:rPr>
              <a:t>Parro</a:t>
            </a:r>
            <a:r>
              <a:rPr lang="en-US" dirty="0">
                <a:latin typeface="Arial" panose="020B0604020202020204" pitchFamily="34" charset="0"/>
                <a:cs typeface="Arial" panose="020B0604020202020204" pitchFamily="34" charset="0"/>
              </a:rPr>
              <a:t> (2023) “Lessons from US–China Trade Relations,” </a:t>
            </a:r>
            <a:r>
              <a:rPr lang="en-US" i="1" dirty="0">
                <a:latin typeface="Arial" panose="020B0604020202020204" pitchFamily="34" charset="0"/>
                <a:cs typeface="Arial" panose="020B0604020202020204" pitchFamily="34" charset="0"/>
              </a:rPr>
              <a:t>Annual Review of Economics</a:t>
            </a:r>
            <a:r>
              <a:rPr lang="en-US"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Ju, </a:t>
            </a:r>
            <a:r>
              <a:rPr lang="en-US" dirty="0" err="1">
                <a:latin typeface="Arial" panose="020B0604020202020204" pitchFamily="34" charset="0"/>
                <a:cs typeface="Arial" panose="020B0604020202020204" pitchFamily="34" charset="0"/>
              </a:rPr>
              <a:t>Jiandong</a:t>
            </a:r>
            <a:r>
              <a:rPr lang="en-US" dirty="0">
                <a:latin typeface="Arial" panose="020B0604020202020204" pitchFamily="34" charset="0"/>
                <a:cs typeface="Arial" panose="020B0604020202020204" pitchFamily="34" charset="0"/>
              </a:rPr>
              <a:t> (2025) Tsinghua UG Trade Class </a:t>
            </a:r>
          </a:p>
          <a:p>
            <a:r>
              <a:rPr lang="en-US" dirty="0">
                <a:latin typeface="Arial" panose="020B0604020202020204" pitchFamily="34" charset="0"/>
                <a:cs typeface="Arial" panose="020B0604020202020204" pitchFamily="34" charset="0"/>
              </a:rPr>
              <a:t>Ma, Hong and </a:t>
            </a:r>
            <a:r>
              <a:rPr lang="en-US" dirty="0" err="1">
                <a:latin typeface="Arial" panose="020B0604020202020204" pitchFamily="34" charset="0"/>
                <a:cs typeface="Arial" panose="020B0604020202020204" pitchFamily="34" charset="0"/>
              </a:rPr>
              <a:t>Jingxin</a:t>
            </a:r>
            <a:r>
              <a:rPr lang="en-US" dirty="0">
                <a:latin typeface="Arial" panose="020B0604020202020204" pitchFamily="34" charset="0"/>
                <a:cs typeface="Arial" panose="020B0604020202020204" pitchFamily="34" charset="0"/>
              </a:rPr>
              <a:t> Ning (2024) “The return of protectionism: Prospects for Sino-US trade relations in the wake of the trade war,” </a:t>
            </a:r>
            <a:r>
              <a:rPr lang="en-US" i="1" dirty="0">
                <a:latin typeface="Arial" panose="020B0604020202020204" pitchFamily="34" charset="0"/>
                <a:cs typeface="Arial" panose="020B0604020202020204" pitchFamily="34" charset="0"/>
              </a:rPr>
              <a:t>China Economic Quarterly International</a:t>
            </a:r>
            <a:r>
              <a:rPr lang="en-US" dirty="0">
                <a:latin typeface="Arial" panose="020B0604020202020204" pitchFamily="34" charset="0"/>
                <a:cs typeface="Arial" panose="020B0604020202020204" pitchFamily="34" charset="0"/>
              </a:rPr>
              <a:t>.</a:t>
            </a:r>
          </a:p>
          <a:p>
            <a:r>
              <a:rPr lang="en-US" dirty="0" err="1">
                <a:latin typeface="Arial" panose="020B0604020202020204" pitchFamily="34" charset="0"/>
                <a:cs typeface="Arial" panose="020B0604020202020204" pitchFamily="34" charset="0"/>
              </a:rPr>
              <a:t>Bown</a:t>
            </a:r>
            <a:r>
              <a:rPr lang="en-US" dirty="0">
                <a:latin typeface="Arial" panose="020B0604020202020204" pitchFamily="34" charset="0"/>
                <a:cs typeface="Arial" panose="020B0604020202020204" pitchFamily="34" charset="0"/>
              </a:rPr>
              <a:t>, Chad: PIIE Website</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45312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panose="020B0604020202020204" pitchFamily="34" charset="0"/>
                <a:ea typeface="楷体" panose="02010609060101010101" pitchFamily="49" charset="-122"/>
                <a:cs typeface="Arial" panose="020B0604020202020204" pitchFamily="34" charset="0"/>
              </a:rPr>
              <a:t>The “China Shock”</a:t>
            </a:r>
            <a:endParaRPr lang="en-US" dirty="0">
              <a:solidFill>
                <a:srgbClr val="861F23"/>
              </a:solidFill>
              <a:latin typeface="Arial" panose="020B0604020202020204" pitchFamily="34" charset="0"/>
              <a:ea typeface="楷体" panose="02010609060101010101" pitchFamily="49" charset="-122"/>
              <a:cs typeface="Arial" panose="020B0604020202020204" pitchFamily="34" charset="0"/>
            </a:endParaRPr>
          </a:p>
        </p:txBody>
      </p:sp>
      <p:sp>
        <p:nvSpPr>
          <p:cNvPr id="4" name="Footer Placeholder 3"/>
          <p:cNvSpPr>
            <a:spLocks noGrp="1"/>
          </p:cNvSpPr>
          <p:nvPr>
            <p:ph type="ftr" sz="quarter" idx="11"/>
          </p:nvPr>
        </p:nvSpPr>
        <p:spPr/>
        <p:txBody>
          <a:bodyPr/>
          <a:lstStyle/>
          <a:p>
            <a:r>
              <a:rPr lang="en-US" altLang="zh-CN">
                <a:latin typeface="Arial" panose="020B0604020202020204" pitchFamily="34" charset="0"/>
                <a:cs typeface="Arial" panose="020B0604020202020204" pitchFamily="34" charset="0"/>
              </a:rPr>
              <a:t>China-US Trade</a:t>
            </a:r>
            <a:endParaRPr lang="en-US" altLang="zh-CN" dirty="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33AC5DB5-D9E9-438C-B403-9D32AF04148F}" type="slidenum">
              <a:rPr lang="en-US" smtClean="0">
                <a:latin typeface="Arial" panose="020B0604020202020204" pitchFamily="34" charset="0"/>
                <a:cs typeface="Arial" panose="020B0604020202020204" pitchFamily="34" charset="0"/>
              </a:rPr>
              <a:t>3</a:t>
            </a:fld>
            <a:endParaRPr lang="en-US">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12AE19BC-79BD-692A-52A5-73968B8D0F35}"/>
              </a:ext>
            </a:extLst>
          </p:cNvPr>
          <p:cNvSpPr>
            <a:spLocks noGrp="1"/>
          </p:cNvSpPr>
          <p:nvPr>
            <p:ph idx="1"/>
          </p:nvPr>
        </p:nvSpPr>
        <p:spPr>
          <a:xfrm>
            <a:off x="628650" y="1825624"/>
            <a:ext cx="7886700" cy="4473575"/>
          </a:xfrm>
        </p:spPr>
        <p:txBody>
          <a:bodyPr>
            <a:normAutofit fontScale="77500" lnSpcReduction="20000"/>
          </a:bodyPr>
          <a:lstStyle/>
          <a:p>
            <a:r>
              <a:rPr lang="en-US" dirty="0">
                <a:latin typeface="Arial" panose="020B0604020202020204" pitchFamily="34" charset="0"/>
                <a:cs typeface="Arial" panose="020B0604020202020204" pitchFamily="34" charset="0"/>
              </a:rPr>
              <a:t>Dubbed by the the literature for China’s trade expansion</a:t>
            </a:r>
          </a:p>
          <a:p>
            <a:pPr lvl="1"/>
            <a:r>
              <a:rPr lang="en-US" u="sng" dirty="0">
                <a:latin typeface="Arial" panose="020B0604020202020204" pitchFamily="34" charset="0"/>
                <a:cs typeface="Arial" panose="020B0604020202020204" pitchFamily="34" charset="0"/>
              </a:rPr>
              <a:t>Manufacturing sector employment</a:t>
            </a:r>
            <a:r>
              <a:rPr lang="en-US" dirty="0">
                <a:latin typeface="Arial" panose="020B0604020202020204" pitchFamily="34" charset="0"/>
                <a:cs typeface="Arial" panose="020B0604020202020204" pitchFamily="34" charset="0"/>
              </a:rPr>
              <a:t> in the United States has been falling steadily since the 1960s. </a:t>
            </a:r>
          </a:p>
          <a:p>
            <a:pPr lvl="1"/>
            <a:r>
              <a:rPr lang="en-US" dirty="0">
                <a:latin typeface="Arial" panose="020B0604020202020204" pitchFamily="34" charset="0"/>
                <a:cs typeface="Arial" panose="020B0604020202020204" pitchFamily="34" charset="0"/>
              </a:rPr>
              <a:t>From 2000 to 2008, the period of the China shock, manufacturing sector employment </a:t>
            </a:r>
            <a:r>
              <a:rPr lang="en-US" u="sng" dirty="0">
                <a:latin typeface="Arial" panose="020B0604020202020204" pitchFamily="34" charset="0"/>
                <a:cs typeface="Arial" panose="020B0604020202020204" pitchFamily="34" charset="0"/>
              </a:rPr>
              <a:t>fell even more rapidly</a:t>
            </a:r>
            <a:r>
              <a:rPr lang="en-US" dirty="0">
                <a:latin typeface="Arial" panose="020B0604020202020204" pitchFamily="34" charset="0"/>
                <a:cs typeface="Arial" panose="020B0604020202020204" pitchFamily="34" charset="0"/>
              </a:rPr>
              <a:t>.</a:t>
            </a:r>
          </a:p>
          <a:p>
            <a:pPr lvl="1"/>
            <a:r>
              <a:rPr lang="en-US" dirty="0">
                <a:latin typeface="Arial" panose="020B0604020202020204" pitchFamily="34" charset="0"/>
                <a:cs typeface="Arial" panose="020B0604020202020204" pitchFamily="34" charset="0"/>
              </a:rPr>
              <a:t>Research studying the economic consequences of the China shock on the US economy finds that </a:t>
            </a:r>
            <a:r>
              <a:rPr lang="en-US" i="1" dirty="0">
                <a:latin typeface="Arial" panose="020B0604020202020204" pitchFamily="34" charset="0"/>
                <a:cs typeface="Arial" panose="020B0604020202020204" pitchFamily="34" charset="0"/>
              </a:rPr>
              <a:t>a part of</a:t>
            </a:r>
            <a:r>
              <a:rPr lang="en-US" dirty="0">
                <a:latin typeface="Arial" panose="020B0604020202020204" pitchFamily="34" charset="0"/>
                <a:cs typeface="Arial" panose="020B0604020202020204" pitchFamily="34" charset="0"/>
              </a:rPr>
              <a:t> the employment loss in manufacturing was </a:t>
            </a:r>
            <a:r>
              <a:rPr lang="en-US" u="sng" dirty="0">
                <a:latin typeface="Arial" panose="020B0604020202020204" pitchFamily="34" charset="0"/>
                <a:cs typeface="Arial" panose="020B0604020202020204" pitchFamily="34" charset="0"/>
              </a:rPr>
              <a:t>a consequence of China’s trade expansion</a:t>
            </a:r>
            <a:r>
              <a:rPr lang="en-US" dirty="0">
                <a:latin typeface="Arial" panose="020B0604020202020204" pitchFamily="34" charset="0"/>
                <a:cs typeface="Arial" panose="020B0604020202020204" pitchFamily="34" charset="0"/>
              </a:rPr>
              <a:t>, which itself was due to either changes in trade policy or changes in productivity in China.</a:t>
            </a:r>
          </a:p>
        </p:txBody>
      </p:sp>
    </p:spTree>
    <p:extLst>
      <p:ext uri="{BB962C8B-B14F-4D97-AF65-F5344CB8AC3E}">
        <p14:creationId xmlns:p14="http://schemas.microsoft.com/office/powerpoint/2010/main" val="3905683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Arial" panose="020B0604020202020204" pitchFamily="34" charset="0"/>
                <a:ea typeface="楷体" panose="02010609060101010101" pitchFamily="49" charset="-122"/>
                <a:cs typeface="Arial" panose="020B0604020202020204" pitchFamily="34" charset="0"/>
              </a:rPr>
              <a:t>Aggregate Gains from Trade are Widely Agreed upon by Trade Economists</a:t>
            </a:r>
            <a:endParaRPr lang="en-US" dirty="0">
              <a:solidFill>
                <a:srgbClr val="861F23"/>
              </a:solidFill>
              <a:latin typeface="Arial" panose="020B0604020202020204" pitchFamily="34" charset="0"/>
              <a:ea typeface="楷体" panose="02010609060101010101" pitchFamily="49" charset="-122"/>
              <a:cs typeface="Arial" panose="020B0604020202020204" pitchFamily="34" charset="0"/>
            </a:endParaRPr>
          </a:p>
        </p:txBody>
      </p:sp>
      <p:sp>
        <p:nvSpPr>
          <p:cNvPr id="4" name="Footer Placeholder 3"/>
          <p:cNvSpPr>
            <a:spLocks noGrp="1"/>
          </p:cNvSpPr>
          <p:nvPr>
            <p:ph type="ftr" sz="quarter" idx="11"/>
          </p:nvPr>
        </p:nvSpPr>
        <p:spPr/>
        <p:txBody>
          <a:bodyPr/>
          <a:lstStyle/>
          <a:p>
            <a:r>
              <a:rPr lang="en-US" altLang="zh-CN">
                <a:latin typeface="Arial" panose="020B0604020202020204" pitchFamily="34" charset="0"/>
                <a:cs typeface="Arial" panose="020B0604020202020204" pitchFamily="34" charset="0"/>
              </a:rPr>
              <a:t>China-US Trade</a:t>
            </a:r>
            <a:endParaRPr lang="en-US" altLang="zh-CN" dirty="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33AC5DB5-D9E9-438C-B403-9D32AF04148F}" type="slidenum">
              <a:rPr lang="en-US" smtClean="0">
                <a:latin typeface="Arial" panose="020B0604020202020204" pitchFamily="34" charset="0"/>
                <a:cs typeface="Arial" panose="020B0604020202020204" pitchFamily="34" charset="0"/>
              </a:rPr>
              <a:t>4</a:t>
            </a:fld>
            <a:endParaRPr lang="en-US">
              <a:latin typeface="Arial" panose="020B0604020202020204" pitchFamily="34" charset="0"/>
              <a:cs typeface="Arial" panose="020B0604020202020204" pitchFamily="34" charset="0"/>
            </a:endParaRPr>
          </a:p>
        </p:txBody>
      </p:sp>
      <p:pic>
        <p:nvPicPr>
          <p:cNvPr id="7" name="Content Placeholder 6" descr="A table with text on it&#10;&#10;Description automatically generated">
            <a:extLst>
              <a:ext uri="{FF2B5EF4-FFF2-40B4-BE49-F238E27FC236}">
                <a16:creationId xmlns:a16="http://schemas.microsoft.com/office/drawing/2014/main" id="{26CCD5B2-DE91-5810-8779-6FF7FC8AFFC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3849" y="2915474"/>
            <a:ext cx="8684205" cy="1910525"/>
          </a:xfrm>
        </p:spPr>
      </p:pic>
      <p:sp>
        <p:nvSpPr>
          <p:cNvPr id="8" name="TextBox 7">
            <a:extLst>
              <a:ext uri="{FF2B5EF4-FFF2-40B4-BE49-F238E27FC236}">
                <a16:creationId xmlns:a16="http://schemas.microsoft.com/office/drawing/2014/main" id="{B3307544-B310-D620-0BE5-65792A23C0B6}"/>
              </a:ext>
            </a:extLst>
          </p:cNvPr>
          <p:cNvSpPr txBox="1"/>
          <p:nvPr/>
        </p:nvSpPr>
        <p:spPr>
          <a:xfrm>
            <a:off x="323849" y="4825999"/>
            <a:ext cx="3352071" cy="369332"/>
          </a:xfrm>
          <a:prstGeom prst="rect">
            <a:avLst/>
          </a:prstGeom>
          <a:noFill/>
        </p:spPr>
        <p:txBody>
          <a:bodyPr wrap="none" rtlCol="0">
            <a:spAutoFit/>
          </a:bodyPr>
          <a:lstStyle/>
          <a:p>
            <a:r>
              <a:rPr lang="en-US" dirty="0"/>
              <a:t>Source: Caliendo and </a:t>
            </a:r>
            <a:r>
              <a:rPr lang="en-US" dirty="0" err="1"/>
              <a:t>Parro</a:t>
            </a:r>
            <a:r>
              <a:rPr lang="en-US" dirty="0"/>
              <a:t> (2023)</a:t>
            </a:r>
          </a:p>
        </p:txBody>
      </p:sp>
    </p:spTree>
    <p:extLst>
      <p:ext uri="{BB962C8B-B14F-4D97-AF65-F5344CB8AC3E}">
        <p14:creationId xmlns:p14="http://schemas.microsoft.com/office/powerpoint/2010/main" val="1246309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Arial" panose="020B0604020202020204" pitchFamily="34" charset="0"/>
                <a:ea typeface="楷体" panose="02010609060101010101" pitchFamily="49" charset="-122"/>
                <a:cs typeface="Arial" panose="020B0604020202020204" pitchFamily="34" charset="0"/>
              </a:rPr>
              <a:t>Distributional Effects</a:t>
            </a:r>
            <a:endParaRPr lang="en-US" dirty="0">
              <a:solidFill>
                <a:srgbClr val="861F23"/>
              </a:solidFill>
              <a:latin typeface="Arial" panose="020B0604020202020204" pitchFamily="34" charset="0"/>
              <a:ea typeface="楷体" panose="02010609060101010101" pitchFamily="49" charset="-122"/>
              <a:cs typeface="Arial" panose="020B0604020202020204" pitchFamily="34" charset="0"/>
            </a:endParaRPr>
          </a:p>
        </p:txBody>
      </p:sp>
      <p:sp>
        <p:nvSpPr>
          <p:cNvPr id="4" name="Footer Placeholder 3"/>
          <p:cNvSpPr>
            <a:spLocks noGrp="1"/>
          </p:cNvSpPr>
          <p:nvPr>
            <p:ph type="ftr" sz="quarter" idx="11"/>
          </p:nvPr>
        </p:nvSpPr>
        <p:spPr/>
        <p:txBody>
          <a:bodyPr/>
          <a:lstStyle/>
          <a:p>
            <a:r>
              <a:rPr lang="en-US" altLang="zh-CN">
                <a:latin typeface="Arial" panose="020B0604020202020204" pitchFamily="34" charset="0"/>
                <a:cs typeface="Arial" panose="020B0604020202020204" pitchFamily="34" charset="0"/>
              </a:rPr>
              <a:t>China-US Trade</a:t>
            </a:r>
            <a:endParaRPr lang="en-US" altLang="zh-CN" dirty="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33AC5DB5-D9E9-438C-B403-9D32AF04148F}" type="slidenum">
              <a:rPr lang="en-US" smtClean="0">
                <a:latin typeface="Arial" panose="020B0604020202020204" pitchFamily="34" charset="0"/>
                <a:cs typeface="Arial" panose="020B0604020202020204" pitchFamily="34" charset="0"/>
              </a:rPr>
              <a:t>5</a:t>
            </a:fld>
            <a:endParaRPr lang="en-US">
              <a:latin typeface="Arial" panose="020B0604020202020204" pitchFamily="34" charset="0"/>
              <a:cs typeface="Arial" panose="020B0604020202020204" pitchFamily="34" charset="0"/>
            </a:endParaRPr>
          </a:p>
        </p:txBody>
      </p:sp>
      <p:sp>
        <p:nvSpPr>
          <p:cNvPr id="6" name="Content Placeholder 5">
            <a:extLst>
              <a:ext uri="{FF2B5EF4-FFF2-40B4-BE49-F238E27FC236}">
                <a16:creationId xmlns:a16="http://schemas.microsoft.com/office/drawing/2014/main" id="{AC6EE361-8BB1-4CA0-A969-C5726AE3DCB6}"/>
              </a:ext>
            </a:extLst>
          </p:cNvPr>
          <p:cNvSpPr>
            <a:spLocks noGrp="1"/>
          </p:cNvSpPr>
          <p:nvPr>
            <p:ph idx="1"/>
          </p:nvPr>
        </p:nvSpPr>
        <p:spPr>
          <a:xfrm>
            <a:off x="628650" y="1419224"/>
            <a:ext cx="7886700" cy="4473575"/>
          </a:xfrm>
        </p:spPr>
        <p:txBody>
          <a:bodyPr>
            <a:normAutofit fontScale="70000" lnSpcReduction="20000"/>
          </a:bodyPr>
          <a:lstStyle/>
          <a:p>
            <a:r>
              <a:rPr lang="en-US" dirty="0">
                <a:latin typeface="Arial" panose="020B0604020202020204" pitchFamily="34" charset="0"/>
                <a:cs typeface="Arial" panose="020B0604020202020204" pitchFamily="34" charset="0"/>
              </a:rPr>
              <a:t>Autor, Dorn, and Hanson (2013): </a:t>
            </a:r>
          </a:p>
          <a:p>
            <a:pPr lvl="1"/>
            <a:r>
              <a:rPr lang="en-US" dirty="0">
                <a:latin typeface="Arial" panose="020B0604020202020204" pitchFamily="34" charset="0"/>
                <a:cs typeface="Arial" panose="020B0604020202020204" pitchFamily="34" charset="0"/>
              </a:rPr>
              <a:t>Local labor markets that were </a:t>
            </a:r>
            <a:r>
              <a:rPr lang="en-US" u="sng" dirty="0">
                <a:latin typeface="Arial" panose="020B0604020202020204" pitchFamily="34" charset="0"/>
                <a:cs typeface="Arial" panose="020B0604020202020204" pitchFamily="34" charset="0"/>
              </a:rPr>
              <a:t>more exposed</a:t>
            </a:r>
            <a:r>
              <a:rPr lang="en-US" dirty="0">
                <a:latin typeface="Arial" panose="020B0604020202020204" pitchFamily="34" charset="0"/>
                <a:cs typeface="Arial" panose="020B0604020202020204" pitchFamily="34" charset="0"/>
              </a:rPr>
              <a:t> to the China shock experienced </a:t>
            </a:r>
            <a:r>
              <a:rPr lang="en-US" u="sng" dirty="0">
                <a:latin typeface="Arial" panose="020B0604020202020204" pitchFamily="34" charset="0"/>
                <a:cs typeface="Arial" panose="020B0604020202020204" pitchFamily="34" charset="0"/>
              </a:rPr>
              <a:t>a larger decline</a:t>
            </a:r>
            <a:r>
              <a:rPr lang="en-US" dirty="0">
                <a:latin typeface="Arial" panose="020B0604020202020204" pitchFamily="34" charset="0"/>
                <a:cs typeface="Arial" panose="020B0604020202020204" pitchFamily="34" charset="0"/>
              </a:rPr>
              <a:t> in the manufacturing employment share of the working-age population relative to labor markets that were less exposed. </a:t>
            </a:r>
          </a:p>
          <a:p>
            <a:pPr lvl="1"/>
            <a:r>
              <a:rPr lang="en-US" dirty="0">
                <a:latin typeface="Arial" panose="020B0604020202020204" pitchFamily="34" charset="0"/>
                <a:cs typeface="Arial" panose="020B0604020202020204" pitchFamily="34" charset="0"/>
              </a:rPr>
              <a:t>Suppose that the least exposed CZ was not affected by the China shock. The actual import exposure increased by $1,839 per worker between 2000 and 2007, which implies that US manufacturing employment per population fell by </a:t>
            </a:r>
            <a:r>
              <a:rPr lang="en-US" u="sng" dirty="0">
                <a:latin typeface="Arial" panose="020B0604020202020204" pitchFamily="34" charset="0"/>
                <a:cs typeface="Arial" panose="020B0604020202020204" pitchFamily="34" charset="0"/>
              </a:rPr>
              <a:t>1.1 percentage points</a:t>
            </a:r>
            <a:r>
              <a:rPr lang="en-US" dirty="0">
                <a:latin typeface="Arial" panose="020B0604020202020204" pitchFamily="34" charset="0"/>
                <a:cs typeface="Arial" panose="020B0604020202020204" pitchFamily="34" charset="0"/>
              </a:rPr>
              <a:t>, or approximately 55% of the observed decline in manufacturing employment, during the period.</a:t>
            </a:r>
          </a:p>
          <a:p>
            <a:r>
              <a:rPr lang="en-US" dirty="0">
                <a:latin typeface="Arial" panose="020B0604020202020204" pitchFamily="34" charset="0"/>
                <a:cs typeface="Arial" panose="020B0604020202020204" pitchFamily="34" charset="0"/>
              </a:rPr>
              <a:t>Caliendo, </a:t>
            </a:r>
            <a:r>
              <a:rPr lang="en-US" dirty="0" err="1">
                <a:latin typeface="Arial" panose="020B0604020202020204" pitchFamily="34" charset="0"/>
                <a:cs typeface="Arial" panose="020B0604020202020204" pitchFamily="34" charset="0"/>
              </a:rPr>
              <a:t>Dvorkin</a:t>
            </a:r>
            <a:r>
              <a:rPr lang="en-US" dirty="0">
                <a:latin typeface="Arial" panose="020B0604020202020204" pitchFamily="34" charset="0"/>
                <a:cs typeface="Arial" panose="020B0604020202020204" pitchFamily="34" charset="0"/>
              </a:rPr>
              <a:t>, and </a:t>
            </a:r>
            <a:r>
              <a:rPr lang="en-US" dirty="0" err="1">
                <a:latin typeface="Arial" panose="020B0604020202020204" pitchFamily="34" charset="0"/>
                <a:cs typeface="Arial" panose="020B0604020202020204" pitchFamily="34" charset="0"/>
              </a:rPr>
              <a:t>Parro</a:t>
            </a:r>
            <a:r>
              <a:rPr lang="en-US" dirty="0">
                <a:latin typeface="Arial" panose="020B0604020202020204" pitchFamily="34" charset="0"/>
                <a:cs typeface="Arial" panose="020B0604020202020204" pitchFamily="34" charset="0"/>
              </a:rPr>
              <a:t> (2019): 0.36 percentage points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20697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ltLang="zh-CN">
                <a:latin typeface="Arial" panose="020B0604020202020204" pitchFamily="34" charset="0"/>
                <a:cs typeface="Arial" panose="020B0604020202020204" pitchFamily="34" charset="0"/>
              </a:rPr>
              <a:t>China-US Trade</a:t>
            </a:r>
            <a:endParaRPr lang="en-US" altLang="zh-CN" dirty="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33AC5DB5-D9E9-438C-B403-9D32AF04148F}" type="slidenum">
              <a:rPr lang="en-US" smtClean="0">
                <a:latin typeface="Arial" panose="020B0604020202020204" pitchFamily="34" charset="0"/>
                <a:cs typeface="Arial" panose="020B0604020202020204" pitchFamily="34" charset="0"/>
              </a:rPr>
              <a:t>6</a:t>
            </a:fld>
            <a:endParaRPr lang="en-US">
              <a:latin typeface="Arial" panose="020B0604020202020204" pitchFamily="34" charset="0"/>
              <a:cs typeface="Arial" panose="020B0604020202020204" pitchFamily="34" charset="0"/>
            </a:endParaRPr>
          </a:p>
        </p:txBody>
      </p:sp>
      <p:sp>
        <p:nvSpPr>
          <p:cNvPr id="6" name="Content Placeholder 5">
            <a:extLst>
              <a:ext uri="{FF2B5EF4-FFF2-40B4-BE49-F238E27FC236}">
                <a16:creationId xmlns:a16="http://schemas.microsoft.com/office/drawing/2014/main" id="{AC6EE361-8BB1-4CA0-A969-C5726AE3DCB6}"/>
              </a:ext>
            </a:extLst>
          </p:cNvPr>
          <p:cNvSpPr>
            <a:spLocks noGrp="1"/>
          </p:cNvSpPr>
          <p:nvPr>
            <p:ph idx="1"/>
          </p:nvPr>
        </p:nvSpPr>
        <p:spPr>
          <a:xfrm>
            <a:off x="157162" y="1364287"/>
            <a:ext cx="8829675" cy="5128585"/>
          </a:xfrm>
        </p:spPr>
        <p:txBody>
          <a:bodyPr>
            <a:normAutofit fontScale="62500" lnSpcReduction="20000"/>
          </a:bodyPr>
          <a:lstStyle/>
          <a:p>
            <a:r>
              <a:rPr lang="en-US" dirty="0">
                <a:latin typeface="Arial" panose="020B0604020202020204" pitchFamily="34" charset="0"/>
                <a:cs typeface="Arial" panose="020B0604020202020204" pitchFamily="34" charset="0"/>
              </a:rPr>
              <a:t>Nonmanufacturing employment: positively affected</a:t>
            </a:r>
          </a:p>
          <a:p>
            <a:r>
              <a:rPr lang="en-US" dirty="0">
                <a:latin typeface="Arial" panose="020B0604020202020204" pitchFamily="34" charset="0"/>
                <a:cs typeface="Arial" panose="020B0604020202020204" pitchFamily="34" charset="0"/>
              </a:rPr>
              <a:t>Innovation: very mixed</a:t>
            </a:r>
          </a:p>
          <a:p>
            <a:r>
              <a:rPr lang="en-US" dirty="0">
                <a:latin typeface="Arial" panose="020B0604020202020204" pitchFamily="34" charset="0"/>
                <a:cs typeface="Arial" panose="020B0604020202020204" pitchFamily="34" charset="0"/>
              </a:rPr>
              <a:t>Welfare:</a:t>
            </a:r>
          </a:p>
          <a:p>
            <a:pPr lvl="1"/>
            <a:r>
              <a:rPr lang="en-US" dirty="0">
                <a:latin typeface="Arial" panose="020B0604020202020204" pitchFamily="34" charset="0"/>
                <a:cs typeface="Arial" panose="020B0604020202020204" pitchFamily="34" charset="0"/>
              </a:rPr>
              <a:t>Galle et al. (2022) find that a modest but nonnegligible number of groups representing </a:t>
            </a:r>
            <a:r>
              <a:rPr lang="en-US" u="sng" dirty="0">
                <a:latin typeface="Arial" panose="020B0604020202020204" pitchFamily="34" charset="0"/>
                <a:cs typeface="Arial" panose="020B0604020202020204" pitchFamily="34" charset="0"/>
              </a:rPr>
              <a:t>15.9% of the population suffer welfare losses</a:t>
            </a:r>
            <a:r>
              <a:rPr lang="en-US" dirty="0">
                <a:latin typeface="Arial" panose="020B0604020202020204" pitchFamily="34" charset="0"/>
                <a:cs typeface="Arial" panose="020B0604020202020204" pitchFamily="34" charset="0"/>
              </a:rPr>
              <a:t> and that those losses can be up to five times as great as the average gains. The authors find that </a:t>
            </a:r>
            <a:r>
              <a:rPr lang="en-US" i="1" dirty="0">
                <a:latin typeface="Arial" panose="020B0604020202020204" pitchFamily="34" charset="0"/>
                <a:cs typeface="Arial" panose="020B0604020202020204" pitchFamily="34" charset="0"/>
              </a:rPr>
              <a:t>in the aggregate</a:t>
            </a:r>
            <a:r>
              <a:rPr lang="en-US" dirty="0">
                <a:latin typeface="Arial" panose="020B0604020202020204" pitchFamily="34" charset="0"/>
                <a:cs typeface="Arial" panose="020B0604020202020204" pitchFamily="34" charset="0"/>
              </a:rPr>
              <a:t> the China shock </a:t>
            </a:r>
            <a:r>
              <a:rPr lang="en-US" u="sng" dirty="0">
                <a:latin typeface="Arial" panose="020B0604020202020204" pitchFamily="34" charset="0"/>
                <a:cs typeface="Arial" panose="020B0604020202020204" pitchFamily="34" charset="0"/>
              </a:rPr>
              <a:t>increases US welfare by 0.22%</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The findings of the distributional effects of the China shock are economically relevant and have influenced US–China trade relations, e.g., attitude toward globalization and on political outcomes. </a:t>
            </a:r>
          </a:p>
          <a:p>
            <a:pPr lvl="1"/>
            <a:r>
              <a:rPr lang="en-US" dirty="0">
                <a:latin typeface="Arial" panose="020B0604020202020204" pitchFamily="34" charset="0"/>
                <a:cs typeface="Arial" panose="020B0604020202020204" pitchFamily="34" charset="0"/>
              </a:rPr>
              <a:t>Autor et al. (2020): a shift to the right in media-viewing habits and political beliefs, more competitive congressional elections, greater polarization in the ideological orientation of campaign contributors, and net gains in the number of conservative Republican representatives.</a:t>
            </a:r>
          </a:p>
        </p:txBody>
      </p:sp>
      <p:sp>
        <p:nvSpPr>
          <p:cNvPr id="8" name="Title 1">
            <a:extLst>
              <a:ext uri="{FF2B5EF4-FFF2-40B4-BE49-F238E27FC236}">
                <a16:creationId xmlns:a16="http://schemas.microsoft.com/office/drawing/2014/main" id="{F307BE4E-97EA-E17C-0C41-CF0B23AF2FDE}"/>
              </a:ext>
            </a:extLst>
          </p:cNvPr>
          <p:cNvSpPr>
            <a:spLocks noGrp="1"/>
          </p:cNvSpPr>
          <p:nvPr>
            <p:ph type="title"/>
          </p:nvPr>
        </p:nvSpPr>
        <p:spPr>
          <a:xfrm>
            <a:off x="628650" y="365128"/>
            <a:ext cx="7886700" cy="1325563"/>
          </a:xfrm>
        </p:spPr>
        <p:txBody>
          <a:bodyPr>
            <a:normAutofit/>
          </a:bodyPr>
          <a:lstStyle/>
          <a:p>
            <a:r>
              <a:rPr lang="en-US" dirty="0">
                <a:latin typeface="Arial" panose="020B0604020202020204" pitchFamily="34" charset="0"/>
                <a:ea typeface="楷体" panose="02010609060101010101" pitchFamily="49" charset="-122"/>
                <a:cs typeface="Arial" panose="020B0604020202020204" pitchFamily="34" charset="0"/>
              </a:rPr>
              <a:t>Other Effects</a:t>
            </a:r>
            <a:endParaRPr lang="en-US" dirty="0">
              <a:solidFill>
                <a:srgbClr val="861F23"/>
              </a:solidFill>
              <a:latin typeface="Arial" panose="020B0604020202020204" pitchFamily="34" charset="0"/>
              <a:ea typeface="楷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11218509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The 2018–2019 Trade War</a:t>
            </a:r>
          </a:p>
        </p:txBody>
      </p:sp>
      <p:sp>
        <p:nvSpPr>
          <p:cNvPr id="3" name="Content Placeholder 2">
            <a:extLst>
              <a:ext uri="{FF2B5EF4-FFF2-40B4-BE49-F238E27FC236}">
                <a16:creationId xmlns:a16="http://schemas.microsoft.com/office/drawing/2014/main" id="{64117848-AA85-0632-9913-4950C872B088}"/>
              </a:ext>
            </a:extLst>
          </p:cNvPr>
          <p:cNvSpPr>
            <a:spLocks noGrp="1"/>
          </p:cNvSpPr>
          <p:nvPr>
            <p:ph idx="1"/>
          </p:nvPr>
        </p:nvSpPr>
        <p:spPr/>
        <p:txBody>
          <a:bodyPr>
            <a:normAutofit fontScale="85000" lnSpcReduction="10000"/>
          </a:bodyPr>
          <a:lstStyle/>
          <a:p>
            <a:r>
              <a:rPr lang="en-US" dirty="0">
                <a:latin typeface="Arial" panose="020B0604020202020204" pitchFamily="34" charset="0"/>
                <a:cs typeface="Arial" panose="020B0604020202020204" pitchFamily="34" charset="0"/>
              </a:rPr>
              <a:t>Somewhat </a:t>
            </a:r>
            <a:r>
              <a:rPr lang="en-US" u="sng" dirty="0">
                <a:latin typeface="Arial" panose="020B0604020202020204" pitchFamily="34" charset="0"/>
                <a:cs typeface="Arial" panose="020B0604020202020204" pitchFamily="34" charset="0"/>
              </a:rPr>
              <a:t>unprecedented</a:t>
            </a:r>
            <a:r>
              <a:rPr lang="en-US" dirty="0">
                <a:latin typeface="Arial" panose="020B0604020202020204" pitchFamily="34" charset="0"/>
                <a:cs typeface="Arial" panose="020B0604020202020204" pitchFamily="34" charset="0"/>
              </a:rPr>
              <a:t> tariff changes in terms of the scope and magnitude</a:t>
            </a:r>
          </a:p>
          <a:p>
            <a:pPr lvl="1"/>
            <a:r>
              <a:rPr lang="en-US" dirty="0">
                <a:latin typeface="Arial" panose="020B0604020202020204" pitchFamily="34" charset="0"/>
                <a:cs typeface="Arial" panose="020B0604020202020204" pitchFamily="34" charset="0"/>
              </a:rPr>
              <a:t>The United States largely targeted China, raising tariffs on thousands of products from China, targeting </a:t>
            </a:r>
            <a:r>
              <a:rPr lang="en-US" u="sng" dirty="0">
                <a:latin typeface="Arial" panose="020B0604020202020204" pitchFamily="34" charset="0"/>
                <a:cs typeface="Arial" panose="020B0604020202020204" pitchFamily="34" charset="0"/>
              </a:rPr>
              <a:t>roughly $350 billion</a:t>
            </a:r>
            <a:r>
              <a:rPr lang="en-US" dirty="0">
                <a:latin typeface="Arial" panose="020B0604020202020204" pitchFamily="34" charset="0"/>
                <a:cs typeface="Arial" panose="020B0604020202020204" pitchFamily="34" charset="0"/>
              </a:rPr>
              <a:t> of imports from China. </a:t>
            </a:r>
          </a:p>
          <a:p>
            <a:pPr lvl="1"/>
            <a:r>
              <a:rPr lang="en-US" dirty="0">
                <a:latin typeface="Arial" panose="020B0604020202020204" pitchFamily="34" charset="0"/>
                <a:cs typeface="Arial" panose="020B0604020202020204" pitchFamily="34" charset="0"/>
              </a:rPr>
              <a:t>In response to these tariff increases, China </a:t>
            </a:r>
            <a:r>
              <a:rPr lang="en-US" u="sng" dirty="0">
                <a:latin typeface="Arial" panose="020B0604020202020204" pitchFamily="34" charset="0"/>
                <a:cs typeface="Arial" panose="020B0604020202020204" pitchFamily="34" charset="0"/>
              </a:rPr>
              <a:t>retaliated</a:t>
            </a:r>
            <a:r>
              <a:rPr lang="en-US" dirty="0">
                <a:latin typeface="Arial" panose="020B0604020202020204" pitchFamily="34" charset="0"/>
                <a:cs typeface="Arial" panose="020B0604020202020204" pitchFamily="34" charset="0"/>
              </a:rPr>
              <a:t> over several tariff waves, targeting about $100 billion of US exports</a:t>
            </a:r>
          </a:p>
          <a:p>
            <a:r>
              <a:rPr lang="en-US" dirty="0">
                <a:latin typeface="Arial" panose="020B0604020202020204" pitchFamily="34" charset="0"/>
                <a:cs typeface="Arial" panose="020B0604020202020204" pitchFamily="34" charset="0"/>
              </a:rPr>
              <a:t>Many quantitative research on the effects of trade protectionism driven by this trade war.</a:t>
            </a: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7</a:t>
            </a:fld>
            <a:endParaRPr lang="en-US"/>
          </a:p>
        </p:txBody>
      </p:sp>
    </p:spTree>
    <p:extLst>
      <p:ext uri="{BB962C8B-B14F-4D97-AF65-F5344CB8AC3E}">
        <p14:creationId xmlns:p14="http://schemas.microsoft.com/office/powerpoint/2010/main" val="513001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Arial" panose="020B0604020202020204" pitchFamily="34" charset="0"/>
                <a:ea typeface="楷体" panose="02010609060101010101" pitchFamily="49" charset="-122"/>
                <a:cs typeface="Arial" panose="020B0604020202020204" pitchFamily="34" charset="0"/>
              </a:rPr>
              <a:t>US-China Trade War Tariffs: </a:t>
            </a:r>
            <a:br>
              <a:rPr lang="en-US" dirty="0">
                <a:latin typeface="Arial" panose="020B0604020202020204" pitchFamily="34" charset="0"/>
                <a:ea typeface="楷体" panose="02010609060101010101" pitchFamily="49" charset="-122"/>
                <a:cs typeface="Arial" panose="020B0604020202020204" pitchFamily="34" charset="0"/>
              </a:rPr>
            </a:br>
            <a:r>
              <a:rPr lang="en-US" sz="2800" dirty="0">
                <a:latin typeface="Arial" panose="020B0604020202020204" pitchFamily="34" charset="0"/>
                <a:ea typeface="楷体" panose="02010609060101010101" pitchFamily="49" charset="-122"/>
                <a:cs typeface="Arial" panose="020B0604020202020204" pitchFamily="34" charset="0"/>
              </a:rPr>
              <a:t>A to-be-Update Chart</a:t>
            </a:r>
            <a:endParaRPr lang="en-US" dirty="0">
              <a:solidFill>
                <a:srgbClr val="861F23"/>
              </a:solidFill>
              <a:latin typeface="Arial" panose="020B0604020202020204" pitchFamily="34" charset="0"/>
              <a:ea typeface="楷体" panose="02010609060101010101" pitchFamily="49" charset="-122"/>
              <a:cs typeface="Arial" panose="020B0604020202020204" pitchFamily="34" charset="0"/>
            </a:endParaRPr>
          </a:p>
        </p:txBody>
      </p:sp>
      <p:sp>
        <p:nvSpPr>
          <p:cNvPr id="4" name="Footer Placeholder 3"/>
          <p:cNvSpPr>
            <a:spLocks noGrp="1"/>
          </p:cNvSpPr>
          <p:nvPr>
            <p:ph type="ftr" sz="quarter" idx="11"/>
          </p:nvPr>
        </p:nvSpPr>
        <p:spPr/>
        <p:txBody>
          <a:bodyPr/>
          <a:lstStyle/>
          <a:p>
            <a:r>
              <a:rPr lang="en-US" altLang="zh-CN">
                <a:latin typeface="Arial" panose="020B0604020202020204" pitchFamily="34" charset="0"/>
                <a:cs typeface="Arial" panose="020B0604020202020204" pitchFamily="34" charset="0"/>
              </a:rPr>
              <a:t>China-US Trade</a:t>
            </a:r>
            <a:endParaRPr lang="en-US" altLang="zh-CN" dirty="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33AC5DB5-D9E9-438C-B403-9D32AF04148F}" type="slidenum">
              <a:rPr lang="en-US" smtClean="0">
                <a:latin typeface="Arial" panose="020B0604020202020204" pitchFamily="34" charset="0"/>
                <a:cs typeface="Arial" panose="020B0604020202020204" pitchFamily="34" charset="0"/>
              </a:rPr>
              <a:t>8</a:t>
            </a:fld>
            <a:endParaRPr lang="en-US">
              <a:latin typeface="Arial" panose="020B0604020202020204" pitchFamily="34" charset="0"/>
              <a:cs typeface="Arial" panose="020B0604020202020204" pitchFamily="34" charset="0"/>
            </a:endParaRPr>
          </a:p>
        </p:txBody>
      </p:sp>
      <p:pic>
        <p:nvPicPr>
          <p:cNvPr id="9" name="Content Placeholder 8" descr="A graph of a trade war&#10;&#10;Description automatically generated with medium confidence">
            <a:extLst>
              <a:ext uri="{FF2B5EF4-FFF2-40B4-BE49-F238E27FC236}">
                <a16:creationId xmlns:a16="http://schemas.microsoft.com/office/drawing/2014/main" id="{5AFAD40B-D315-FF85-E834-67C6D088A46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28650" y="1799671"/>
            <a:ext cx="7886700" cy="4166558"/>
          </a:xfrm>
        </p:spPr>
      </p:pic>
      <p:sp>
        <p:nvSpPr>
          <p:cNvPr id="10" name="TextBox 9">
            <a:extLst>
              <a:ext uri="{FF2B5EF4-FFF2-40B4-BE49-F238E27FC236}">
                <a16:creationId xmlns:a16="http://schemas.microsoft.com/office/drawing/2014/main" id="{059DF0AB-C5C1-6B1D-4277-5F675194904E}"/>
              </a:ext>
            </a:extLst>
          </p:cNvPr>
          <p:cNvSpPr txBox="1"/>
          <p:nvPr/>
        </p:nvSpPr>
        <p:spPr>
          <a:xfrm>
            <a:off x="863125" y="5966229"/>
            <a:ext cx="3927294" cy="369332"/>
          </a:xfrm>
          <a:prstGeom prst="rect">
            <a:avLst/>
          </a:prstGeom>
          <a:noFill/>
        </p:spPr>
        <p:txBody>
          <a:bodyPr wrap="none" rtlCol="0">
            <a:spAutoFit/>
          </a:bodyPr>
          <a:lstStyle/>
          <a:p>
            <a:r>
              <a:rPr lang="en-US" dirty="0"/>
              <a:t>Source: Chad </a:t>
            </a:r>
            <a:r>
              <a:rPr lang="en-US" dirty="0" err="1"/>
              <a:t>Bown</a:t>
            </a:r>
            <a:r>
              <a:rPr lang="en-US" dirty="0"/>
              <a:t> PIIE Website Articles</a:t>
            </a:r>
          </a:p>
        </p:txBody>
      </p:sp>
    </p:spTree>
    <p:extLst>
      <p:ext uri="{BB962C8B-B14F-4D97-AF65-F5344CB8AC3E}">
        <p14:creationId xmlns:p14="http://schemas.microsoft.com/office/powerpoint/2010/main" val="17835331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6BEA2-741B-7F92-23D0-A069A9655318}"/>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Complete Pass-through</a:t>
            </a:r>
          </a:p>
        </p:txBody>
      </p:sp>
      <p:sp>
        <p:nvSpPr>
          <p:cNvPr id="3" name="Content Placeholder 2">
            <a:extLst>
              <a:ext uri="{FF2B5EF4-FFF2-40B4-BE49-F238E27FC236}">
                <a16:creationId xmlns:a16="http://schemas.microsoft.com/office/drawing/2014/main" id="{64117848-AA85-0632-9913-4950C872B088}"/>
              </a:ext>
            </a:extLst>
          </p:cNvPr>
          <p:cNvSpPr>
            <a:spLocks noGrp="1"/>
          </p:cNvSpPr>
          <p:nvPr>
            <p:ph idx="1"/>
          </p:nvPr>
        </p:nvSpPr>
        <p:spPr/>
        <p:txBody>
          <a:bodyPr>
            <a:normAutofit/>
          </a:bodyPr>
          <a:lstStyle/>
          <a:p>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Amiti</a:t>
            </a:r>
            <a:r>
              <a:rPr lang="en-US" sz="2000" dirty="0">
                <a:latin typeface="Arial" panose="020B0604020202020204" pitchFamily="34" charset="0"/>
                <a:cs typeface="Arial" panose="020B0604020202020204" pitchFamily="34" charset="0"/>
              </a:rPr>
              <a:t> et al. (2019), </a:t>
            </a:r>
            <a:r>
              <a:rPr lang="en-US" sz="2000" dirty="0" err="1">
                <a:latin typeface="Arial" panose="020B0604020202020204" pitchFamily="34" charset="0"/>
                <a:cs typeface="Arial" panose="020B0604020202020204" pitchFamily="34" charset="0"/>
              </a:rPr>
              <a:t>Fajgelbaum</a:t>
            </a:r>
            <a:r>
              <a:rPr lang="en-US" sz="2000" dirty="0">
                <a:latin typeface="Arial" panose="020B0604020202020204" pitchFamily="34" charset="0"/>
                <a:cs typeface="Arial" panose="020B0604020202020204" pitchFamily="34" charset="0"/>
              </a:rPr>
              <a:t> et al. (2019), Cavallo et al. (2021). </a:t>
            </a:r>
          </a:p>
          <a:p>
            <a:pPr lvl="1"/>
            <a:r>
              <a:rPr lang="en-US" sz="1800" dirty="0">
                <a:latin typeface="Arial" panose="020B0604020202020204" pitchFamily="34" charset="0"/>
                <a:cs typeface="Arial" panose="020B0604020202020204" pitchFamily="34" charset="0"/>
              </a:rPr>
              <a:t>Estimate the effects of the trade war on </a:t>
            </a:r>
            <a:r>
              <a:rPr lang="en-US" sz="1800" u="sng" dirty="0">
                <a:latin typeface="Arial" panose="020B0604020202020204" pitchFamily="34" charset="0"/>
                <a:cs typeface="Arial" panose="020B0604020202020204" pitchFamily="34" charset="0"/>
              </a:rPr>
              <a:t>US prices and quantities</a:t>
            </a:r>
            <a:r>
              <a:rPr lang="en-US" sz="1800" dirty="0">
                <a:latin typeface="Arial" panose="020B0604020202020204" pitchFamily="34" charset="0"/>
                <a:cs typeface="Arial" panose="020B0604020202020204" pitchFamily="34" charset="0"/>
              </a:rPr>
              <a:t>. Find that the tariff changes were </a:t>
            </a:r>
            <a:r>
              <a:rPr lang="en-US" sz="1800" u="sng" dirty="0">
                <a:latin typeface="Arial" panose="020B0604020202020204" pitchFamily="34" charset="0"/>
                <a:cs typeface="Arial" panose="020B0604020202020204" pitchFamily="34" charset="0"/>
              </a:rPr>
              <a:t>almost entirely passed through to domestic prices</a:t>
            </a:r>
            <a:r>
              <a:rPr lang="en-US" sz="1800" dirty="0">
                <a:latin typeface="Arial" panose="020B0604020202020204" pitchFamily="34" charset="0"/>
                <a:cs typeface="Arial" panose="020B0604020202020204" pitchFamily="34" charset="0"/>
              </a:rPr>
              <a:t>, leaving relative export prices unchanged.</a:t>
            </a:r>
          </a:p>
        </p:txBody>
      </p:sp>
      <p:sp>
        <p:nvSpPr>
          <p:cNvPr id="4" name="Footer Placeholder 3">
            <a:extLst>
              <a:ext uri="{FF2B5EF4-FFF2-40B4-BE49-F238E27FC236}">
                <a16:creationId xmlns:a16="http://schemas.microsoft.com/office/drawing/2014/main" id="{A9EE5C50-79C5-D75E-7C3D-660409DB5C48}"/>
              </a:ext>
            </a:extLst>
          </p:cNvPr>
          <p:cNvSpPr>
            <a:spLocks noGrp="1"/>
          </p:cNvSpPr>
          <p:nvPr>
            <p:ph type="ftr" sz="quarter" idx="11"/>
          </p:nvPr>
        </p:nvSpPr>
        <p:spPr/>
        <p:txBody>
          <a:bodyPr/>
          <a:lstStyle/>
          <a:p>
            <a:r>
              <a:rPr lang="en-US"/>
              <a:t>China-US Trade</a:t>
            </a:r>
          </a:p>
        </p:txBody>
      </p:sp>
      <p:sp>
        <p:nvSpPr>
          <p:cNvPr id="5" name="Slide Number Placeholder 4">
            <a:extLst>
              <a:ext uri="{FF2B5EF4-FFF2-40B4-BE49-F238E27FC236}">
                <a16:creationId xmlns:a16="http://schemas.microsoft.com/office/drawing/2014/main" id="{125F8BD1-56EC-F664-9F1B-8C2850AC92A6}"/>
              </a:ext>
            </a:extLst>
          </p:cNvPr>
          <p:cNvSpPr>
            <a:spLocks noGrp="1"/>
          </p:cNvSpPr>
          <p:nvPr>
            <p:ph type="sldNum" sz="quarter" idx="12"/>
          </p:nvPr>
        </p:nvSpPr>
        <p:spPr/>
        <p:txBody>
          <a:bodyPr/>
          <a:lstStyle/>
          <a:p>
            <a:fld id="{33AC5DB5-D9E9-438C-B403-9D32AF04148F}" type="slidenum">
              <a:rPr lang="en-US" smtClean="0"/>
              <a:t>9</a:t>
            </a:fld>
            <a:endParaRPr lang="en-US"/>
          </a:p>
        </p:txBody>
      </p:sp>
    </p:spTree>
    <p:extLst>
      <p:ext uri="{BB962C8B-B14F-4D97-AF65-F5344CB8AC3E}">
        <p14:creationId xmlns:p14="http://schemas.microsoft.com/office/powerpoint/2010/main" val="93391456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TABLE_BEAUTIFY" val="smartTable{49298cdf-fa07-4aa9-893f-c4765f62d638}"/>
  <p:tag name="TABLE_ENDDRAG_ORIGIN_RECT" val="629*316"/>
  <p:tag name="TABLE_ENDDRAG_RECT" val="45*52*629*316"/>
</p:tagLst>
</file>

<file path=ppt/theme/theme1.xml><?xml version="1.0" encoding="utf-8"?>
<a:theme xmlns:a="http://schemas.openxmlformats.org/drawingml/2006/main" name="Theme_devlect">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ISSCAD">
      <a:majorFont>
        <a:latin typeface="Book Antiqua"/>
        <a:ea typeface=""/>
        <a:cs typeface=""/>
      </a:majorFont>
      <a:minorFont>
        <a:latin typeface="Calibr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_devlect" id="{5C57072D-27D0-4849-B510-6E5302645012}" vid="{506EA63C-A7D6-45E1-A017-4A0BC08BF47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
  <TotalTime>7825</TotalTime>
  <Words>2088</Words>
  <Application>Microsoft Macintosh PowerPoint</Application>
  <PresentationFormat>On-screen Show (4:3)</PresentationFormat>
  <Paragraphs>203</Paragraphs>
  <Slides>28</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等线</vt:lpstr>
      <vt:lpstr>Arial</vt:lpstr>
      <vt:lpstr>Book Antiqua</vt:lpstr>
      <vt:lpstr>Calibri</vt:lpstr>
      <vt:lpstr>Calibri Light</vt:lpstr>
      <vt:lpstr>Times New Roman</vt:lpstr>
      <vt:lpstr>Theme_devlect</vt:lpstr>
      <vt:lpstr>The Facts and Economic Impacts of the US-China Trade War</vt:lpstr>
      <vt:lpstr>China-US Trade</vt:lpstr>
      <vt:lpstr>The “China Shock”</vt:lpstr>
      <vt:lpstr>Aggregate Gains from Trade are Widely Agreed upon by Trade Economists</vt:lpstr>
      <vt:lpstr>Distributional Effects</vt:lpstr>
      <vt:lpstr>Other Effects</vt:lpstr>
      <vt:lpstr>The 2018–2019 Trade War</vt:lpstr>
      <vt:lpstr>US-China Trade War Tariffs:  A to-be-Update Chart</vt:lpstr>
      <vt:lpstr>Complete Pass-through</vt:lpstr>
      <vt:lpstr>Welfare</vt:lpstr>
      <vt:lpstr>Has the 2018–2019 Trade War Reversed the Distributional Effects of the China Shock?</vt:lpstr>
      <vt:lpstr>Has the 2018–2019 Trade War Reduced US Supply Chain Dependence on China?</vt:lpstr>
      <vt:lpstr>Why Trade War? Does it matter at all?</vt:lpstr>
      <vt:lpstr>A “Pursued Era” by China</vt:lpstr>
      <vt:lpstr>A “Pursued Era” by China</vt:lpstr>
      <vt:lpstr>China-US Trade War Product Structure</vt:lpstr>
      <vt:lpstr>Tech Competition</vt:lpstr>
      <vt:lpstr>Core Technology, Supply Chain Safety</vt:lpstr>
      <vt:lpstr>Industrial Policy</vt:lpstr>
      <vt:lpstr>Restrictive Trade Policies</vt:lpstr>
      <vt:lpstr>US Manufacturing Reshoring</vt:lpstr>
      <vt:lpstr>US Manufacturing Reshoring</vt:lpstr>
      <vt:lpstr>Semiconductor Firm MktCap</vt:lpstr>
      <vt:lpstr>Trump 2.0 Trade</vt:lpstr>
      <vt:lpstr>Trump 2.0 Trade</vt:lpstr>
      <vt:lpstr>Trump 2.0 Trade</vt:lpstr>
      <vt:lpstr>Trump 2.0 Trade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Development Economics Lecture 1 – Introduction</dc:title>
  <dc:creator>Qingyang Huang</dc:creator>
  <cp:lastModifiedBy>Sifan Xue</cp:lastModifiedBy>
  <cp:revision>278</cp:revision>
  <cp:lastPrinted>2023-09-12T06:01:47Z</cp:lastPrinted>
  <dcterms:created xsi:type="dcterms:W3CDTF">2022-09-02T10:08:31Z</dcterms:created>
  <dcterms:modified xsi:type="dcterms:W3CDTF">2025-02-27T01:02:32Z</dcterms:modified>
</cp:coreProperties>
</file>

<file path=docProps/thumbnail.jpeg>
</file>